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3"/>
  </p:notesMasterIdLst>
  <p:handoutMasterIdLst>
    <p:handoutMasterId r:id="rId54"/>
  </p:handoutMasterIdLst>
  <p:sldIdLst>
    <p:sldId id="378" r:id="rId3"/>
    <p:sldId id="326" r:id="rId4"/>
    <p:sldId id="380" r:id="rId5"/>
    <p:sldId id="382" r:id="rId6"/>
    <p:sldId id="328" r:id="rId7"/>
    <p:sldId id="330" r:id="rId8"/>
    <p:sldId id="381" r:id="rId9"/>
    <p:sldId id="383" r:id="rId10"/>
    <p:sldId id="333" r:id="rId11"/>
    <p:sldId id="334" r:id="rId12"/>
    <p:sldId id="335" r:id="rId13"/>
    <p:sldId id="384" r:id="rId14"/>
    <p:sldId id="385" r:id="rId15"/>
    <p:sldId id="339" r:id="rId16"/>
    <p:sldId id="340" r:id="rId17"/>
    <p:sldId id="386" r:id="rId18"/>
    <p:sldId id="387"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4" r:id="rId41"/>
    <p:sldId id="366" r:id="rId42"/>
    <p:sldId id="368" r:id="rId43"/>
    <p:sldId id="369" r:id="rId44"/>
    <p:sldId id="370" r:id="rId45"/>
    <p:sldId id="371" r:id="rId46"/>
    <p:sldId id="372" r:id="rId47"/>
    <p:sldId id="388" r:id="rId48"/>
    <p:sldId id="373" r:id="rId49"/>
    <p:sldId id="374" r:id="rId50"/>
    <p:sldId id="376" r:id="rId51"/>
    <p:sldId id="379" r:id="rId52"/>
  </p:sldIdLst>
  <p:sldSz cx="9144000" cy="6858000" type="screen4x3"/>
  <p:notesSz cx="6858000" cy="9144000"/>
  <p:defaultTextStyle>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êndice" id="{3F78B471-41DA-46F2-A8E4-97E471896AB3}">
          <p14:sldIdLst>
            <p14:sldId id="378"/>
            <p14:sldId id="326"/>
            <p14:sldId id="380"/>
            <p14:sldId id="382"/>
            <p14:sldId id="328"/>
            <p14:sldId id="330"/>
            <p14:sldId id="381"/>
            <p14:sldId id="383"/>
            <p14:sldId id="333"/>
            <p14:sldId id="334"/>
            <p14:sldId id="335"/>
            <p14:sldId id="384"/>
            <p14:sldId id="385"/>
            <p14:sldId id="339"/>
            <p14:sldId id="340"/>
            <p14:sldId id="386"/>
            <p14:sldId id="387"/>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4"/>
            <p14:sldId id="366"/>
            <p14:sldId id="368"/>
            <p14:sldId id="369"/>
            <p14:sldId id="370"/>
            <p14:sldId id="371"/>
            <p14:sldId id="372"/>
            <p14:sldId id="388"/>
            <p14:sldId id="373"/>
            <p14:sldId id="374"/>
            <p14:sldId id="376"/>
            <p14:sldId id="3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6092" autoAdjust="0"/>
  </p:normalViewPr>
  <p:slideViewPr>
    <p:cSldViewPr>
      <p:cViewPr>
        <p:scale>
          <a:sx n="78" d="100"/>
          <a:sy n="78" d="100"/>
        </p:scale>
        <p:origin x="-124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110FC-509A-45C8-BC74-88853733D6F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pt-BR"/>
        </a:p>
      </dgm:t>
    </dgm:pt>
    <dgm:pt modelId="{B0078504-438E-4B1A-97A7-451285CFC98F}">
      <dgm:prSet phldrT="[Texto]"/>
      <dgm:spPr>
        <a:solidFill>
          <a:srgbClr val="6B6BCF"/>
        </a:solidFill>
      </dgm:spPr>
      <dgm:t>
        <a:bodyPr/>
        <a:lstStyle/>
        <a:p>
          <a:r>
            <a:rPr lang="pt-BR" dirty="0" smtClean="0">
              <a:latin typeface="Arial Narrow" panose="020B0606020202030204" pitchFamily="34" charset="0"/>
            </a:rPr>
            <a:t>I</a:t>
          </a:r>
          <a:endParaRPr lang="pt-BR" dirty="0">
            <a:latin typeface="Arial Narrow" panose="020B0606020202030204" pitchFamily="34" charset="0"/>
          </a:endParaRPr>
        </a:p>
      </dgm:t>
    </dgm:pt>
    <dgm:pt modelId="{0CC02BFE-257D-4854-BA42-26CEF09B3E45}" type="parTrans" cxnId="{F94B536F-01D9-442D-A69D-19F17EC78759}">
      <dgm:prSet/>
      <dgm:spPr/>
      <dgm:t>
        <a:bodyPr/>
        <a:lstStyle/>
        <a:p>
          <a:endParaRPr lang="pt-BR">
            <a:latin typeface="Arial Narrow" panose="020B0606020202030204" pitchFamily="34" charset="0"/>
          </a:endParaRPr>
        </a:p>
      </dgm:t>
    </dgm:pt>
    <dgm:pt modelId="{429C3E9D-0CA3-437B-A806-3ED6A9911011}" type="sibTrans" cxnId="{F94B536F-01D9-442D-A69D-19F17EC78759}">
      <dgm:prSet/>
      <dgm:spPr/>
      <dgm:t>
        <a:bodyPr/>
        <a:lstStyle/>
        <a:p>
          <a:endParaRPr lang="pt-BR">
            <a:latin typeface="Arial Narrow" panose="020B0606020202030204" pitchFamily="34" charset="0"/>
          </a:endParaRPr>
        </a:p>
      </dgm:t>
    </dgm:pt>
    <dgm:pt modelId="{694EBAC8-07D8-4DF7-B2DF-013ED03CF33F}">
      <dgm:prSet phldrT="[Texto]" custT="1"/>
      <dgm:spPr>
        <a:noFill/>
        <a:ln>
          <a:solidFill>
            <a:schemeClr val="bg1"/>
          </a:solidFill>
        </a:ln>
      </dgm:spPr>
      <dgm:t>
        <a:bodyPr/>
        <a:lstStyle/>
        <a:p>
          <a:pPr algn="just"/>
          <a:r>
            <a:rPr lang="pt-BR" sz="2000" b="0" dirty="0" smtClean="0">
              <a:solidFill>
                <a:schemeClr val="tx1"/>
              </a:solidFill>
              <a:latin typeface="+mj-lt"/>
            </a:rPr>
            <a:t>Incentivo à participação popular e realização de audiências públicas, durante os processos de elaboração e discussão dos planos, lei de diretrizes orçamentárias e orçamentos; </a:t>
          </a:r>
          <a:endParaRPr lang="pt-BR" sz="2000" b="0" dirty="0">
            <a:latin typeface="+mj-lt"/>
          </a:endParaRPr>
        </a:p>
      </dgm:t>
    </dgm:pt>
    <dgm:pt modelId="{F44A5727-0165-4AC0-AA04-9F3BF62B5DE9}" type="parTrans" cxnId="{53BF8857-12F5-408F-9DE1-89E6C104E57E}">
      <dgm:prSet/>
      <dgm:spPr/>
      <dgm:t>
        <a:bodyPr/>
        <a:lstStyle/>
        <a:p>
          <a:endParaRPr lang="pt-BR">
            <a:latin typeface="Arial Narrow" panose="020B0606020202030204" pitchFamily="34" charset="0"/>
          </a:endParaRPr>
        </a:p>
      </dgm:t>
    </dgm:pt>
    <dgm:pt modelId="{7740EA9C-ECCF-48F9-94F1-709BBF741407}" type="sibTrans" cxnId="{53BF8857-12F5-408F-9DE1-89E6C104E57E}">
      <dgm:prSet/>
      <dgm:spPr/>
      <dgm:t>
        <a:bodyPr/>
        <a:lstStyle/>
        <a:p>
          <a:endParaRPr lang="pt-BR">
            <a:latin typeface="Arial Narrow" panose="020B0606020202030204" pitchFamily="34" charset="0"/>
          </a:endParaRPr>
        </a:p>
      </dgm:t>
    </dgm:pt>
    <dgm:pt modelId="{6491BBE9-45F4-47B2-8ED2-2EC0ED45D6B6}">
      <dgm:prSet phldrT="[Texto]"/>
      <dgm:spPr>
        <a:solidFill>
          <a:srgbClr val="6B6BCF"/>
        </a:solidFill>
      </dgm:spPr>
      <dgm:t>
        <a:bodyPr/>
        <a:lstStyle/>
        <a:p>
          <a:r>
            <a:rPr lang="pt-BR" dirty="0" smtClean="0">
              <a:latin typeface="Arial Narrow" panose="020B0606020202030204" pitchFamily="34" charset="0"/>
            </a:rPr>
            <a:t>II</a:t>
          </a:r>
          <a:endParaRPr lang="pt-BR" dirty="0">
            <a:latin typeface="Arial Narrow" panose="020B0606020202030204" pitchFamily="34" charset="0"/>
          </a:endParaRPr>
        </a:p>
      </dgm:t>
    </dgm:pt>
    <dgm:pt modelId="{4FDB518F-E722-4EE4-BBD2-44204395F6C0}" type="parTrans" cxnId="{46A69591-F6DB-43DB-9FDD-131A5E5203CE}">
      <dgm:prSet/>
      <dgm:spPr/>
      <dgm:t>
        <a:bodyPr/>
        <a:lstStyle/>
        <a:p>
          <a:endParaRPr lang="pt-BR">
            <a:latin typeface="Arial Narrow" panose="020B0606020202030204" pitchFamily="34" charset="0"/>
          </a:endParaRPr>
        </a:p>
      </dgm:t>
    </dgm:pt>
    <dgm:pt modelId="{D779433C-E25F-43A6-A1F0-C41B57B4E590}" type="sibTrans" cxnId="{46A69591-F6DB-43DB-9FDD-131A5E5203CE}">
      <dgm:prSet/>
      <dgm:spPr/>
      <dgm:t>
        <a:bodyPr/>
        <a:lstStyle/>
        <a:p>
          <a:endParaRPr lang="pt-BR">
            <a:latin typeface="Arial Narrow" panose="020B0606020202030204" pitchFamily="34" charset="0"/>
          </a:endParaRPr>
        </a:p>
      </dgm:t>
    </dgm:pt>
    <dgm:pt modelId="{DA10B2E6-4780-4A38-B88B-F34F26C7E7AA}">
      <dgm:prSet phldrT="[Texto]" custT="1"/>
      <dgm:spPr>
        <a:noFill/>
        <a:ln>
          <a:solidFill>
            <a:schemeClr val="bg1"/>
          </a:solidFill>
        </a:ln>
      </dgm:spPr>
      <dgm:t>
        <a:bodyPr/>
        <a:lstStyle/>
        <a:p>
          <a:pPr algn="just"/>
          <a:r>
            <a:rPr lang="pt-BR" sz="2000" b="0" dirty="0" smtClean="0">
              <a:solidFill>
                <a:schemeClr val="tx1"/>
              </a:solidFill>
              <a:latin typeface="+mj-lt"/>
            </a:rPr>
            <a:t>Liberação ao pleno conhecimento e acompanhamento da sociedade, em </a:t>
          </a:r>
          <a:r>
            <a:rPr lang="pt-BR" sz="2000" b="0" u="sng" dirty="0" smtClean="0">
              <a:solidFill>
                <a:srgbClr val="FF0000"/>
              </a:solidFill>
              <a:latin typeface="+mj-lt"/>
            </a:rPr>
            <a:t>tempo real</a:t>
          </a:r>
          <a:r>
            <a:rPr lang="pt-BR" sz="2000" b="0" dirty="0" smtClean="0">
              <a:solidFill>
                <a:schemeClr val="tx1"/>
              </a:solidFill>
              <a:latin typeface="+mj-lt"/>
            </a:rPr>
            <a:t>, de </a:t>
          </a:r>
          <a:r>
            <a:rPr lang="pt-BR" sz="2000" b="0" u="sng" dirty="0" smtClean="0">
              <a:solidFill>
                <a:srgbClr val="FF0000"/>
              </a:solidFill>
              <a:latin typeface="+mj-lt"/>
            </a:rPr>
            <a:t>informações pormenorizadas</a:t>
          </a:r>
          <a:r>
            <a:rPr lang="pt-BR" sz="2000" b="0" dirty="0" smtClean="0">
              <a:solidFill>
                <a:schemeClr val="tx1"/>
              </a:solidFill>
              <a:latin typeface="+mj-lt"/>
            </a:rPr>
            <a:t> sobre a execução orçamentária e financeira, em meios eletrônicos de acesso público</a:t>
          </a:r>
          <a:endParaRPr lang="pt-BR" sz="2000" b="0" dirty="0">
            <a:latin typeface="+mj-lt"/>
          </a:endParaRPr>
        </a:p>
      </dgm:t>
    </dgm:pt>
    <dgm:pt modelId="{B4850338-BD25-47ED-AFED-C41D0AFD3432}" type="parTrans" cxnId="{39143C14-6E3C-4FDA-B17C-B37EC1AD72B0}">
      <dgm:prSet/>
      <dgm:spPr/>
      <dgm:t>
        <a:bodyPr/>
        <a:lstStyle/>
        <a:p>
          <a:endParaRPr lang="pt-BR">
            <a:latin typeface="Arial Narrow" panose="020B0606020202030204" pitchFamily="34" charset="0"/>
          </a:endParaRPr>
        </a:p>
      </dgm:t>
    </dgm:pt>
    <dgm:pt modelId="{5AEBC6E4-ADA4-4FE6-9770-2C9330048F65}" type="sibTrans" cxnId="{39143C14-6E3C-4FDA-B17C-B37EC1AD72B0}">
      <dgm:prSet/>
      <dgm:spPr/>
      <dgm:t>
        <a:bodyPr/>
        <a:lstStyle/>
        <a:p>
          <a:endParaRPr lang="pt-BR">
            <a:latin typeface="Arial Narrow" panose="020B0606020202030204" pitchFamily="34" charset="0"/>
          </a:endParaRPr>
        </a:p>
      </dgm:t>
    </dgm:pt>
    <dgm:pt modelId="{FE448E2E-50E6-4783-BE7D-CB80089C8F21}">
      <dgm:prSet phldrT="[Texto]"/>
      <dgm:spPr>
        <a:solidFill>
          <a:srgbClr val="6B6BCF"/>
        </a:solidFill>
      </dgm:spPr>
      <dgm:t>
        <a:bodyPr/>
        <a:lstStyle/>
        <a:p>
          <a:r>
            <a:rPr lang="pt-BR" dirty="0" smtClean="0">
              <a:latin typeface="Arial Narrow" panose="020B0606020202030204" pitchFamily="34" charset="0"/>
            </a:rPr>
            <a:t>III</a:t>
          </a:r>
          <a:endParaRPr lang="pt-BR" dirty="0">
            <a:latin typeface="Arial Narrow" panose="020B0606020202030204" pitchFamily="34" charset="0"/>
          </a:endParaRPr>
        </a:p>
      </dgm:t>
    </dgm:pt>
    <dgm:pt modelId="{5CA85896-A6A2-42B2-9B4B-CBE883FC1A9F}" type="parTrans" cxnId="{FC8ED1AE-467F-4B23-8384-F5E818F9203E}">
      <dgm:prSet/>
      <dgm:spPr/>
      <dgm:t>
        <a:bodyPr/>
        <a:lstStyle/>
        <a:p>
          <a:endParaRPr lang="pt-BR">
            <a:latin typeface="Arial Narrow" panose="020B0606020202030204" pitchFamily="34" charset="0"/>
          </a:endParaRPr>
        </a:p>
      </dgm:t>
    </dgm:pt>
    <dgm:pt modelId="{51920BB8-4E38-4EA5-9638-FA88E8B1D78E}" type="sibTrans" cxnId="{FC8ED1AE-467F-4B23-8384-F5E818F9203E}">
      <dgm:prSet/>
      <dgm:spPr/>
      <dgm:t>
        <a:bodyPr/>
        <a:lstStyle/>
        <a:p>
          <a:endParaRPr lang="pt-BR">
            <a:latin typeface="Arial Narrow" panose="020B0606020202030204" pitchFamily="34" charset="0"/>
          </a:endParaRPr>
        </a:p>
      </dgm:t>
    </dgm:pt>
    <dgm:pt modelId="{DDA010FC-2982-4D79-896D-AF690B278E1D}">
      <dgm:prSet phldrT="[Texto]" custT="1"/>
      <dgm:spPr>
        <a:noFill/>
        <a:ln>
          <a:solidFill>
            <a:schemeClr val="bg1"/>
          </a:solidFill>
        </a:ln>
      </dgm:spPr>
      <dgm:t>
        <a:bodyPr/>
        <a:lstStyle/>
        <a:p>
          <a:pPr algn="just"/>
          <a:r>
            <a:rPr lang="pt-BR" sz="2000" b="0" dirty="0" smtClean="0">
              <a:solidFill>
                <a:schemeClr val="tx1"/>
              </a:solidFill>
              <a:latin typeface="+mj-lt"/>
            </a:rPr>
            <a:t>Adoção de sistema integrado de administração financeira e controle, que atenda a </a:t>
          </a:r>
          <a:r>
            <a:rPr lang="pt-BR" sz="2000" b="0" dirty="0" smtClean="0">
              <a:solidFill>
                <a:srgbClr val="FF0000"/>
              </a:solidFill>
              <a:latin typeface="+mj-lt"/>
            </a:rPr>
            <a:t>padrão mínimo de qualidade </a:t>
          </a:r>
          <a:r>
            <a:rPr lang="pt-BR" sz="2000" b="0" dirty="0" smtClean="0">
              <a:solidFill>
                <a:schemeClr val="tx1"/>
              </a:solidFill>
              <a:latin typeface="+mj-lt"/>
            </a:rPr>
            <a:t>estabelecido pelo Poder Executivo da União</a:t>
          </a:r>
          <a:endParaRPr lang="pt-BR" sz="2000" b="0" dirty="0">
            <a:latin typeface="+mj-lt"/>
          </a:endParaRPr>
        </a:p>
      </dgm:t>
    </dgm:pt>
    <dgm:pt modelId="{06CDD621-6C2B-44E8-94AA-BFF7A4AF5E22}" type="parTrans" cxnId="{5899808E-197E-441A-8FAC-97D182AE782C}">
      <dgm:prSet/>
      <dgm:spPr/>
      <dgm:t>
        <a:bodyPr/>
        <a:lstStyle/>
        <a:p>
          <a:endParaRPr lang="pt-BR">
            <a:latin typeface="Arial Narrow" panose="020B0606020202030204" pitchFamily="34" charset="0"/>
          </a:endParaRPr>
        </a:p>
      </dgm:t>
    </dgm:pt>
    <dgm:pt modelId="{E66D734D-0A4A-42E4-8A06-DBEA238F2B53}" type="sibTrans" cxnId="{5899808E-197E-441A-8FAC-97D182AE782C}">
      <dgm:prSet/>
      <dgm:spPr/>
      <dgm:t>
        <a:bodyPr/>
        <a:lstStyle/>
        <a:p>
          <a:endParaRPr lang="pt-BR">
            <a:latin typeface="Arial Narrow" panose="020B0606020202030204" pitchFamily="34" charset="0"/>
          </a:endParaRPr>
        </a:p>
      </dgm:t>
    </dgm:pt>
    <dgm:pt modelId="{BB7A2E53-11C1-475F-A8F0-708631883485}" type="pres">
      <dgm:prSet presAssocID="{AF8110FC-509A-45C8-BC74-88853733D6F4}" presName="linearFlow" presStyleCnt="0">
        <dgm:presLayoutVars>
          <dgm:dir/>
          <dgm:animLvl val="lvl"/>
          <dgm:resizeHandles val="exact"/>
        </dgm:presLayoutVars>
      </dgm:prSet>
      <dgm:spPr/>
      <dgm:t>
        <a:bodyPr/>
        <a:lstStyle/>
        <a:p>
          <a:endParaRPr lang="pt-BR"/>
        </a:p>
      </dgm:t>
    </dgm:pt>
    <dgm:pt modelId="{C60BAAF6-B8EE-47F3-9747-15EFDA6C2D79}" type="pres">
      <dgm:prSet presAssocID="{B0078504-438E-4B1A-97A7-451285CFC98F}" presName="composite" presStyleCnt="0"/>
      <dgm:spPr/>
    </dgm:pt>
    <dgm:pt modelId="{EA222649-FACE-434D-ADED-B64877393DA9}" type="pres">
      <dgm:prSet presAssocID="{B0078504-438E-4B1A-97A7-451285CFC98F}" presName="parentText" presStyleLbl="alignNode1" presStyleIdx="0" presStyleCnt="3">
        <dgm:presLayoutVars>
          <dgm:chMax val="1"/>
          <dgm:bulletEnabled val="1"/>
        </dgm:presLayoutVars>
      </dgm:prSet>
      <dgm:spPr/>
      <dgm:t>
        <a:bodyPr/>
        <a:lstStyle/>
        <a:p>
          <a:endParaRPr lang="pt-BR"/>
        </a:p>
      </dgm:t>
    </dgm:pt>
    <dgm:pt modelId="{0C6409C9-9268-4EE2-8BE5-9DF97B8F7CF2}" type="pres">
      <dgm:prSet presAssocID="{B0078504-438E-4B1A-97A7-451285CFC98F}" presName="descendantText" presStyleLbl="alignAcc1" presStyleIdx="0" presStyleCnt="3" custScaleY="100000" custLinFactNeighborY="13474">
        <dgm:presLayoutVars>
          <dgm:bulletEnabled val="1"/>
        </dgm:presLayoutVars>
      </dgm:prSet>
      <dgm:spPr/>
      <dgm:t>
        <a:bodyPr/>
        <a:lstStyle/>
        <a:p>
          <a:endParaRPr lang="pt-BR"/>
        </a:p>
      </dgm:t>
    </dgm:pt>
    <dgm:pt modelId="{6B7643A6-16F4-4BED-A9AF-A6D0D280E9BF}" type="pres">
      <dgm:prSet presAssocID="{429C3E9D-0CA3-437B-A806-3ED6A9911011}" presName="sp" presStyleCnt="0"/>
      <dgm:spPr/>
    </dgm:pt>
    <dgm:pt modelId="{40B4B796-E7DD-4BA2-BF41-39E7746CFCD2}" type="pres">
      <dgm:prSet presAssocID="{6491BBE9-45F4-47B2-8ED2-2EC0ED45D6B6}" presName="composite" presStyleCnt="0"/>
      <dgm:spPr/>
    </dgm:pt>
    <dgm:pt modelId="{255E3EC7-0A27-434B-B6AD-119E1698573D}" type="pres">
      <dgm:prSet presAssocID="{6491BBE9-45F4-47B2-8ED2-2EC0ED45D6B6}" presName="parentText" presStyleLbl="alignNode1" presStyleIdx="1" presStyleCnt="3">
        <dgm:presLayoutVars>
          <dgm:chMax val="1"/>
          <dgm:bulletEnabled val="1"/>
        </dgm:presLayoutVars>
      </dgm:prSet>
      <dgm:spPr/>
      <dgm:t>
        <a:bodyPr/>
        <a:lstStyle/>
        <a:p>
          <a:endParaRPr lang="pt-BR"/>
        </a:p>
      </dgm:t>
    </dgm:pt>
    <dgm:pt modelId="{BE963754-E8DD-42B5-8D49-2C65127BB0D9}" type="pres">
      <dgm:prSet presAssocID="{6491BBE9-45F4-47B2-8ED2-2EC0ED45D6B6}" presName="descendantText" presStyleLbl="alignAcc1" presStyleIdx="1" presStyleCnt="3" custScaleY="116187" custLinFactNeighborY="14977">
        <dgm:presLayoutVars>
          <dgm:bulletEnabled val="1"/>
        </dgm:presLayoutVars>
      </dgm:prSet>
      <dgm:spPr/>
      <dgm:t>
        <a:bodyPr/>
        <a:lstStyle/>
        <a:p>
          <a:endParaRPr lang="pt-BR"/>
        </a:p>
      </dgm:t>
    </dgm:pt>
    <dgm:pt modelId="{E8017280-B47E-4FB3-A160-05B72BE58FE3}" type="pres">
      <dgm:prSet presAssocID="{D779433C-E25F-43A6-A1F0-C41B57B4E590}" presName="sp" presStyleCnt="0"/>
      <dgm:spPr/>
    </dgm:pt>
    <dgm:pt modelId="{C437D536-5D55-48AE-A0F6-3EA47839455C}" type="pres">
      <dgm:prSet presAssocID="{FE448E2E-50E6-4783-BE7D-CB80089C8F21}" presName="composite" presStyleCnt="0"/>
      <dgm:spPr/>
    </dgm:pt>
    <dgm:pt modelId="{DE2832A0-60A3-4972-916A-1A16DDC6C05C}" type="pres">
      <dgm:prSet presAssocID="{FE448E2E-50E6-4783-BE7D-CB80089C8F21}" presName="parentText" presStyleLbl="alignNode1" presStyleIdx="2" presStyleCnt="3">
        <dgm:presLayoutVars>
          <dgm:chMax val="1"/>
          <dgm:bulletEnabled val="1"/>
        </dgm:presLayoutVars>
      </dgm:prSet>
      <dgm:spPr/>
      <dgm:t>
        <a:bodyPr/>
        <a:lstStyle/>
        <a:p>
          <a:endParaRPr lang="pt-BR"/>
        </a:p>
      </dgm:t>
    </dgm:pt>
    <dgm:pt modelId="{89C49BEC-ED74-45F3-869B-D44CC7FF2BD9}" type="pres">
      <dgm:prSet presAssocID="{FE448E2E-50E6-4783-BE7D-CB80089C8F21}" presName="descendantText" presStyleLbl="alignAcc1" presStyleIdx="2" presStyleCnt="3" custScaleY="97021" custLinFactNeighborY="15479">
        <dgm:presLayoutVars>
          <dgm:bulletEnabled val="1"/>
        </dgm:presLayoutVars>
      </dgm:prSet>
      <dgm:spPr/>
      <dgm:t>
        <a:bodyPr/>
        <a:lstStyle/>
        <a:p>
          <a:endParaRPr lang="pt-BR"/>
        </a:p>
      </dgm:t>
    </dgm:pt>
  </dgm:ptLst>
  <dgm:cxnLst>
    <dgm:cxn modelId="{AEC0B451-42C6-4927-B888-E21A2485458D}" type="presOf" srcId="{AF8110FC-509A-45C8-BC74-88853733D6F4}" destId="{BB7A2E53-11C1-475F-A8F0-708631883485}" srcOrd="0" destOrd="0" presId="urn:microsoft.com/office/officeart/2005/8/layout/chevron2"/>
    <dgm:cxn modelId="{53BF8857-12F5-408F-9DE1-89E6C104E57E}" srcId="{B0078504-438E-4B1A-97A7-451285CFC98F}" destId="{694EBAC8-07D8-4DF7-B2DF-013ED03CF33F}" srcOrd="0" destOrd="0" parTransId="{F44A5727-0165-4AC0-AA04-9F3BF62B5DE9}" sibTransId="{7740EA9C-ECCF-48F9-94F1-709BBF741407}"/>
    <dgm:cxn modelId="{5899808E-197E-441A-8FAC-97D182AE782C}" srcId="{FE448E2E-50E6-4783-BE7D-CB80089C8F21}" destId="{DDA010FC-2982-4D79-896D-AF690B278E1D}" srcOrd="0" destOrd="0" parTransId="{06CDD621-6C2B-44E8-94AA-BFF7A4AF5E22}" sibTransId="{E66D734D-0A4A-42E4-8A06-DBEA238F2B53}"/>
    <dgm:cxn modelId="{82253264-3136-4224-A0A3-FE29A15E667E}" type="presOf" srcId="{FE448E2E-50E6-4783-BE7D-CB80089C8F21}" destId="{DE2832A0-60A3-4972-916A-1A16DDC6C05C}" srcOrd="0" destOrd="0" presId="urn:microsoft.com/office/officeart/2005/8/layout/chevron2"/>
    <dgm:cxn modelId="{F94B536F-01D9-442D-A69D-19F17EC78759}" srcId="{AF8110FC-509A-45C8-BC74-88853733D6F4}" destId="{B0078504-438E-4B1A-97A7-451285CFC98F}" srcOrd="0" destOrd="0" parTransId="{0CC02BFE-257D-4854-BA42-26CEF09B3E45}" sibTransId="{429C3E9D-0CA3-437B-A806-3ED6A9911011}"/>
    <dgm:cxn modelId="{04FD8420-5DA5-40BA-BDD3-697B6DDBC45C}" type="presOf" srcId="{DA10B2E6-4780-4A38-B88B-F34F26C7E7AA}" destId="{BE963754-E8DD-42B5-8D49-2C65127BB0D9}" srcOrd="0" destOrd="0" presId="urn:microsoft.com/office/officeart/2005/8/layout/chevron2"/>
    <dgm:cxn modelId="{91467ACC-0CB9-4621-A314-A8C33D7D6010}" type="presOf" srcId="{6491BBE9-45F4-47B2-8ED2-2EC0ED45D6B6}" destId="{255E3EC7-0A27-434B-B6AD-119E1698573D}" srcOrd="0" destOrd="0" presId="urn:microsoft.com/office/officeart/2005/8/layout/chevron2"/>
    <dgm:cxn modelId="{FC8ED1AE-467F-4B23-8384-F5E818F9203E}" srcId="{AF8110FC-509A-45C8-BC74-88853733D6F4}" destId="{FE448E2E-50E6-4783-BE7D-CB80089C8F21}" srcOrd="2" destOrd="0" parTransId="{5CA85896-A6A2-42B2-9B4B-CBE883FC1A9F}" sibTransId="{51920BB8-4E38-4EA5-9638-FA88E8B1D78E}"/>
    <dgm:cxn modelId="{83A3C07F-F08F-436B-8D30-47EBFB892C79}" type="presOf" srcId="{B0078504-438E-4B1A-97A7-451285CFC98F}" destId="{EA222649-FACE-434D-ADED-B64877393DA9}" srcOrd="0" destOrd="0" presId="urn:microsoft.com/office/officeart/2005/8/layout/chevron2"/>
    <dgm:cxn modelId="{D175A1E5-FDF5-4A47-95AF-20AB94ECBD8B}" type="presOf" srcId="{694EBAC8-07D8-4DF7-B2DF-013ED03CF33F}" destId="{0C6409C9-9268-4EE2-8BE5-9DF97B8F7CF2}" srcOrd="0" destOrd="0" presId="urn:microsoft.com/office/officeart/2005/8/layout/chevron2"/>
    <dgm:cxn modelId="{46A69591-F6DB-43DB-9FDD-131A5E5203CE}" srcId="{AF8110FC-509A-45C8-BC74-88853733D6F4}" destId="{6491BBE9-45F4-47B2-8ED2-2EC0ED45D6B6}" srcOrd="1" destOrd="0" parTransId="{4FDB518F-E722-4EE4-BBD2-44204395F6C0}" sibTransId="{D779433C-E25F-43A6-A1F0-C41B57B4E590}"/>
    <dgm:cxn modelId="{39143C14-6E3C-4FDA-B17C-B37EC1AD72B0}" srcId="{6491BBE9-45F4-47B2-8ED2-2EC0ED45D6B6}" destId="{DA10B2E6-4780-4A38-B88B-F34F26C7E7AA}" srcOrd="0" destOrd="0" parTransId="{B4850338-BD25-47ED-AFED-C41D0AFD3432}" sibTransId="{5AEBC6E4-ADA4-4FE6-9770-2C9330048F65}"/>
    <dgm:cxn modelId="{9CFFC7C2-9E18-40A1-81F7-D6E1AE67FF2F}" type="presOf" srcId="{DDA010FC-2982-4D79-896D-AF690B278E1D}" destId="{89C49BEC-ED74-45F3-869B-D44CC7FF2BD9}" srcOrd="0" destOrd="0" presId="urn:microsoft.com/office/officeart/2005/8/layout/chevron2"/>
    <dgm:cxn modelId="{A78815C4-B4DE-4E79-8067-EFB1C560547A}" type="presParOf" srcId="{BB7A2E53-11C1-475F-A8F0-708631883485}" destId="{C60BAAF6-B8EE-47F3-9747-15EFDA6C2D79}" srcOrd="0" destOrd="0" presId="urn:microsoft.com/office/officeart/2005/8/layout/chevron2"/>
    <dgm:cxn modelId="{92F23FB1-B30C-4E22-BA30-BCB055F298B5}" type="presParOf" srcId="{C60BAAF6-B8EE-47F3-9747-15EFDA6C2D79}" destId="{EA222649-FACE-434D-ADED-B64877393DA9}" srcOrd="0" destOrd="0" presId="urn:microsoft.com/office/officeart/2005/8/layout/chevron2"/>
    <dgm:cxn modelId="{8D4E9F26-DC1D-4AFC-886A-246712696081}" type="presParOf" srcId="{C60BAAF6-B8EE-47F3-9747-15EFDA6C2D79}" destId="{0C6409C9-9268-4EE2-8BE5-9DF97B8F7CF2}" srcOrd="1" destOrd="0" presId="urn:microsoft.com/office/officeart/2005/8/layout/chevron2"/>
    <dgm:cxn modelId="{4DB58A27-5D6E-45F4-8DB9-ED4DB3D9AB8A}" type="presParOf" srcId="{BB7A2E53-11C1-475F-A8F0-708631883485}" destId="{6B7643A6-16F4-4BED-A9AF-A6D0D280E9BF}" srcOrd="1" destOrd="0" presId="urn:microsoft.com/office/officeart/2005/8/layout/chevron2"/>
    <dgm:cxn modelId="{D83D7811-D390-4AC9-97D3-B4A9C0FCC341}" type="presParOf" srcId="{BB7A2E53-11C1-475F-A8F0-708631883485}" destId="{40B4B796-E7DD-4BA2-BF41-39E7746CFCD2}" srcOrd="2" destOrd="0" presId="urn:microsoft.com/office/officeart/2005/8/layout/chevron2"/>
    <dgm:cxn modelId="{2F1F6680-D375-43BA-AE5B-285C837450DB}" type="presParOf" srcId="{40B4B796-E7DD-4BA2-BF41-39E7746CFCD2}" destId="{255E3EC7-0A27-434B-B6AD-119E1698573D}" srcOrd="0" destOrd="0" presId="urn:microsoft.com/office/officeart/2005/8/layout/chevron2"/>
    <dgm:cxn modelId="{55C36094-F8BC-4E54-A654-E5192F445D80}" type="presParOf" srcId="{40B4B796-E7DD-4BA2-BF41-39E7746CFCD2}" destId="{BE963754-E8DD-42B5-8D49-2C65127BB0D9}" srcOrd="1" destOrd="0" presId="urn:microsoft.com/office/officeart/2005/8/layout/chevron2"/>
    <dgm:cxn modelId="{73562643-CD01-478D-A745-B4BD05E5CE5A}" type="presParOf" srcId="{BB7A2E53-11C1-475F-A8F0-708631883485}" destId="{E8017280-B47E-4FB3-A160-05B72BE58FE3}" srcOrd="3" destOrd="0" presId="urn:microsoft.com/office/officeart/2005/8/layout/chevron2"/>
    <dgm:cxn modelId="{86B5D32A-32BD-4592-8615-119ECDBF3B04}" type="presParOf" srcId="{BB7A2E53-11C1-475F-A8F0-708631883485}" destId="{C437D536-5D55-48AE-A0F6-3EA47839455C}" srcOrd="4" destOrd="0" presId="urn:microsoft.com/office/officeart/2005/8/layout/chevron2"/>
    <dgm:cxn modelId="{86C7BF06-1205-479D-88AD-F2F919D14B14}" type="presParOf" srcId="{C437D536-5D55-48AE-A0F6-3EA47839455C}" destId="{DE2832A0-60A3-4972-916A-1A16DDC6C05C}" srcOrd="0" destOrd="0" presId="urn:microsoft.com/office/officeart/2005/8/layout/chevron2"/>
    <dgm:cxn modelId="{D34DC3B7-394A-4D85-8AAE-48B1F44FC143}" type="presParOf" srcId="{C437D536-5D55-48AE-A0F6-3EA47839455C}" destId="{89C49BEC-ED74-45F3-869B-D44CC7FF2BD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BB1AB-46BB-4866-9149-A0703018FAFE}" type="doc">
      <dgm:prSet loTypeId="urn:microsoft.com/office/officeart/2005/8/layout/gear1" loCatId="cycle" qsTypeId="urn:microsoft.com/office/officeart/2005/8/quickstyle/simple1" qsCatId="simple" csTypeId="urn:microsoft.com/office/officeart/2005/8/colors/accent1_2" csCatId="accent1" phldr="1"/>
      <dgm:spPr/>
    </dgm:pt>
    <dgm:pt modelId="{4D1D793E-4AF9-4611-8587-E1C4A911CA61}">
      <dgm:prSet phldrT="[Texto]" custT="1"/>
      <dgm:spPr>
        <a:solidFill>
          <a:srgbClr val="008000"/>
        </a:solidFill>
      </dgm:spPr>
      <dgm:t>
        <a:bodyPr/>
        <a:lstStyle/>
        <a:p>
          <a:r>
            <a:rPr lang="pt-BR" sz="2000" dirty="0" err="1" smtClean="0"/>
            <a:t>Transparência</a:t>
          </a:r>
          <a:r>
            <a:rPr lang="pt-BR" sz="2000" dirty="0" smtClean="0"/>
            <a:t> </a:t>
          </a:r>
          <a:r>
            <a:rPr lang="pt-BR" sz="2000" dirty="0" err="1" smtClean="0"/>
            <a:t>e</a:t>
          </a:r>
          <a:r>
            <a:rPr lang="pt-BR" sz="2000" dirty="0" smtClean="0"/>
            <a:t> </a:t>
          </a:r>
          <a:r>
            <a:rPr lang="pt-BR" sz="2000" dirty="0" err="1" smtClean="0"/>
            <a:t>Credibilidade</a:t>
          </a:r>
          <a:endParaRPr lang="pt-BR" sz="2000" dirty="0"/>
        </a:p>
      </dgm:t>
    </dgm:pt>
    <dgm:pt modelId="{FF4BDE2C-699D-4BD6-8FB1-AD7F346231C8}" type="parTrans" cxnId="{A12BB822-D36B-45BC-9F41-860B1876C84D}">
      <dgm:prSet/>
      <dgm:spPr/>
      <dgm:t>
        <a:bodyPr/>
        <a:lstStyle/>
        <a:p>
          <a:endParaRPr lang="pt-BR"/>
        </a:p>
      </dgm:t>
    </dgm:pt>
    <dgm:pt modelId="{0318121C-43C7-44D1-8397-0E62800FE749}" type="sibTrans" cxnId="{A12BB822-D36B-45BC-9F41-860B1876C84D}">
      <dgm:prSet/>
      <dgm:spPr>
        <a:solidFill>
          <a:srgbClr val="008000"/>
        </a:solidFill>
      </dgm:spPr>
      <dgm:t>
        <a:bodyPr/>
        <a:lstStyle/>
        <a:p>
          <a:endParaRPr lang="pt-BR"/>
        </a:p>
      </dgm:t>
    </dgm:pt>
    <dgm:pt modelId="{27E16FC5-50BB-4776-8DE5-63CC2F577BDA}">
      <dgm:prSet phldrT="[Texto]" custT="1"/>
      <dgm:spPr>
        <a:solidFill>
          <a:schemeClr val="accent1">
            <a:lumMod val="90000"/>
          </a:schemeClr>
        </a:solidFill>
      </dgm:spPr>
      <dgm:t>
        <a:bodyPr/>
        <a:lstStyle/>
        <a:p>
          <a:r>
            <a:rPr lang="pt-BR" sz="2000" b="0" dirty="0" err="1" smtClean="0">
              <a:solidFill>
                <a:srgbClr val="000000"/>
              </a:solidFill>
            </a:rPr>
            <a:t>Auditoria</a:t>
          </a:r>
          <a:r>
            <a:rPr lang="pt-BR" sz="2000" b="0" dirty="0" smtClean="0">
              <a:solidFill>
                <a:srgbClr val="000000"/>
              </a:solidFill>
            </a:rPr>
            <a:t> </a:t>
          </a:r>
          <a:r>
            <a:rPr lang="pt-BR" sz="2000" b="0" dirty="0" err="1" smtClean="0">
              <a:solidFill>
                <a:srgbClr val="000000"/>
              </a:solidFill>
            </a:rPr>
            <a:t>Contábil</a:t>
          </a:r>
          <a:endParaRPr lang="pt-BR" sz="2000" b="0" dirty="0">
            <a:solidFill>
              <a:srgbClr val="000000"/>
            </a:solidFill>
          </a:endParaRPr>
        </a:p>
      </dgm:t>
    </dgm:pt>
    <dgm:pt modelId="{BEB87F2D-146E-4B8E-9F3E-55CC02B4AC97}" type="parTrans" cxnId="{2BD363C0-87A2-465C-B340-B164FFE68F66}">
      <dgm:prSet/>
      <dgm:spPr/>
      <dgm:t>
        <a:bodyPr/>
        <a:lstStyle/>
        <a:p>
          <a:endParaRPr lang="pt-BR"/>
        </a:p>
      </dgm:t>
    </dgm:pt>
    <dgm:pt modelId="{92305248-750F-488B-951D-E8A36B03302E}" type="sibTrans" cxnId="{2BD363C0-87A2-465C-B340-B164FFE68F66}">
      <dgm:prSet/>
      <dgm:spPr>
        <a:solidFill>
          <a:schemeClr val="accent1">
            <a:lumMod val="75000"/>
          </a:schemeClr>
        </a:solidFill>
      </dgm:spPr>
      <dgm:t>
        <a:bodyPr/>
        <a:lstStyle/>
        <a:p>
          <a:endParaRPr lang="pt-BR"/>
        </a:p>
      </dgm:t>
    </dgm:pt>
    <dgm:pt modelId="{6B7179A9-285C-45EF-ABD9-5F629711A3EF}">
      <dgm:prSet phldrT="[Texto]" custT="1"/>
      <dgm:spPr>
        <a:solidFill>
          <a:srgbClr val="3366FF"/>
        </a:solidFill>
      </dgm:spPr>
      <dgm:t>
        <a:bodyPr/>
        <a:lstStyle/>
        <a:p>
          <a:r>
            <a:rPr lang="pt-BR" sz="2000" b="0" dirty="0" smtClean="0"/>
            <a:t>CASP</a:t>
          </a:r>
          <a:endParaRPr lang="pt-BR" sz="2000" b="0" dirty="0"/>
        </a:p>
      </dgm:t>
    </dgm:pt>
    <dgm:pt modelId="{5D42D35D-0BB7-453E-BD57-D30E3871699C}" type="parTrans" cxnId="{B1F916B7-9CE8-49EE-A533-005691AF39EA}">
      <dgm:prSet/>
      <dgm:spPr/>
      <dgm:t>
        <a:bodyPr/>
        <a:lstStyle/>
        <a:p>
          <a:endParaRPr lang="pt-BR"/>
        </a:p>
      </dgm:t>
    </dgm:pt>
    <dgm:pt modelId="{4D17FBA4-035D-441E-939C-C990986C3469}" type="sibTrans" cxnId="{B1F916B7-9CE8-49EE-A533-005691AF39EA}">
      <dgm:prSet/>
      <dgm:spPr>
        <a:solidFill>
          <a:srgbClr val="3366FF"/>
        </a:solidFill>
      </dgm:spPr>
      <dgm:t>
        <a:bodyPr/>
        <a:lstStyle/>
        <a:p>
          <a:endParaRPr lang="pt-BR"/>
        </a:p>
      </dgm:t>
    </dgm:pt>
    <dgm:pt modelId="{EF207EF7-5A99-4FB6-9D91-0FF2722E2548}" type="pres">
      <dgm:prSet presAssocID="{1CFBB1AB-46BB-4866-9149-A0703018FAFE}" presName="composite" presStyleCnt="0">
        <dgm:presLayoutVars>
          <dgm:chMax val="3"/>
          <dgm:animLvl val="lvl"/>
          <dgm:resizeHandles val="exact"/>
        </dgm:presLayoutVars>
      </dgm:prSet>
      <dgm:spPr/>
    </dgm:pt>
    <dgm:pt modelId="{12AC0FD6-2C9F-4424-BB27-00136214CFB2}" type="pres">
      <dgm:prSet presAssocID="{4D1D793E-4AF9-4611-8587-E1C4A911CA61}" presName="gear1" presStyleLbl="node1" presStyleIdx="0" presStyleCnt="3" custLinFactNeighborX="756" custLinFactNeighborY="-16">
        <dgm:presLayoutVars>
          <dgm:chMax val="1"/>
          <dgm:bulletEnabled val="1"/>
        </dgm:presLayoutVars>
      </dgm:prSet>
      <dgm:spPr/>
      <dgm:t>
        <a:bodyPr/>
        <a:lstStyle/>
        <a:p>
          <a:endParaRPr lang="pt-BR"/>
        </a:p>
      </dgm:t>
    </dgm:pt>
    <dgm:pt modelId="{4FA96414-91DA-422E-9DA5-7E2DE82403EE}" type="pres">
      <dgm:prSet presAssocID="{4D1D793E-4AF9-4611-8587-E1C4A911CA61}" presName="gear1srcNode" presStyleLbl="node1" presStyleIdx="0" presStyleCnt="3"/>
      <dgm:spPr/>
      <dgm:t>
        <a:bodyPr/>
        <a:lstStyle/>
        <a:p>
          <a:endParaRPr lang="en-US"/>
        </a:p>
      </dgm:t>
    </dgm:pt>
    <dgm:pt modelId="{64A111AA-DB06-4DD4-90B8-2D371DE509F2}" type="pres">
      <dgm:prSet presAssocID="{4D1D793E-4AF9-4611-8587-E1C4A911CA61}" presName="gear1dstNode" presStyleLbl="node1" presStyleIdx="0" presStyleCnt="3"/>
      <dgm:spPr/>
      <dgm:t>
        <a:bodyPr/>
        <a:lstStyle/>
        <a:p>
          <a:endParaRPr lang="en-US"/>
        </a:p>
      </dgm:t>
    </dgm:pt>
    <dgm:pt modelId="{7025CAA4-E4EE-432E-903C-71198EFD873F}" type="pres">
      <dgm:prSet presAssocID="{27E16FC5-50BB-4776-8DE5-63CC2F577BDA}" presName="gear2" presStyleLbl="node1" presStyleIdx="1" presStyleCnt="3" custScaleX="107005" custScaleY="112544" custLinFactNeighborX="819" custLinFactNeighborY="1918">
        <dgm:presLayoutVars>
          <dgm:chMax val="1"/>
          <dgm:bulletEnabled val="1"/>
        </dgm:presLayoutVars>
      </dgm:prSet>
      <dgm:spPr/>
      <dgm:t>
        <a:bodyPr/>
        <a:lstStyle/>
        <a:p>
          <a:endParaRPr lang="en-US"/>
        </a:p>
      </dgm:t>
    </dgm:pt>
    <dgm:pt modelId="{3FB8E3A9-97F5-4010-A12A-4DD8912FD4E0}" type="pres">
      <dgm:prSet presAssocID="{27E16FC5-50BB-4776-8DE5-63CC2F577BDA}" presName="gear2srcNode" presStyleLbl="node1" presStyleIdx="1" presStyleCnt="3"/>
      <dgm:spPr/>
      <dgm:t>
        <a:bodyPr/>
        <a:lstStyle/>
        <a:p>
          <a:endParaRPr lang="en-US"/>
        </a:p>
      </dgm:t>
    </dgm:pt>
    <dgm:pt modelId="{F0AEB88A-D8AE-43D4-87E1-692B1E351600}" type="pres">
      <dgm:prSet presAssocID="{27E16FC5-50BB-4776-8DE5-63CC2F577BDA}" presName="gear2dstNode" presStyleLbl="node1" presStyleIdx="1" presStyleCnt="3"/>
      <dgm:spPr/>
      <dgm:t>
        <a:bodyPr/>
        <a:lstStyle/>
        <a:p>
          <a:endParaRPr lang="en-US"/>
        </a:p>
      </dgm:t>
    </dgm:pt>
    <dgm:pt modelId="{C6A4A170-CBF1-40AA-B1E3-C2EE5B063D07}" type="pres">
      <dgm:prSet presAssocID="{6B7179A9-285C-45EF-ABD9-5F629711A3EF}" presName="gear3" presStyleLbl="node1" presStyleIdx="2" presStyleCnt="3" custScaleX="102449" custLinFactNeighborX="-576" custLinFactNeighborY="1414"/>
      <dgm:spPr/>
      <dgm:t>
        <a:bodyPr/>
        <a:lstStyle/>
        <a:p>
          <a:endParaRPr lang="en-US"/>
        </a:p>
      </dgm:t>
    </dgm:pt>
    <dgm:pt modelId="{0B5A386B-8BE8-403C-B189-81B1A9E53389}" type="pres">
      <dgm:prSet presAssocID="{6B7179A9-285C-45EF-ABD9-5F629711A3EF}" presName="gear3tx" presStyleLbl="node1" presStyleIdx="2" presStyleCnt="3">
        <dgm:presLayoutVars>
          <dgm:chMax val="1"/>
          <dgm:bulletEnabled val="1"/>
        </dgm:presLayoutVars>
      </dgm:prSet>
      <dgm:spPr/>
      <dgm:t>
        <a:bodyPr/>
        <a:lstStyle/>
        <a:p>
          <a:endParaRPr lang="en-US"/>
        </a:p>
      </dgm:t>
    </dgm:pt>
    <dgm:pt modelId="{BC470BC4-BF14-4BD5-8F3A-063A747BF515}" type="pres">
      <dgm:prSet presAssocID="{6B7179A9-285C-45EF-ABD9-5F629711A3EF}" presName="gear3srcNode" presStyleLbl="node1" presStyleIdx="2" presStyleCnt="3"/>
      <dgm:spPr/>
      <dgm:t>
        <a:bodyPr/>
        <a:lstStyle/>
        <a:p>
          <a:endParaRPr lang="en-US"/>
        </a:p>
      </dgm:t>
    </dgm:pt>
    <dgm:pt modelId="{A6D61366-BADF-4ECA-B452-CCCA0B8A4A5D}" type="pres">
      <dgm:prSet presAssocID="{6B7179A9-285C-45EF-ABD9-5F629711A3EF}" presName="gear3dstNode" presStyleLbl="node1" presStyleIdx="2" presStyleCnt="3"/>
      <dgm:spPr/>
      <dgm:t>
        <a:bodyPr/>
        <a:lstStyle/>
        <a:p>
          <a:endParaRPr lang="en-US"/>
        </a:p>
      </dgm:t>
    </dgm:pt>
    <dgm:pt modelId="{DCEC144F-D36C-4736-A79D-3A798EEC579B}" type="pres">
      <dgm:prSet presAssocID="{0318121C-43C7-44D1-8397-0E62800FE749}" presName="connector1" presStyleLbl="sibTrans2D1" presStyleIdx="0" presStyleCnt="3"/>
      <dgm:spPr/>
      <dgm:t>
        <a:bodyPr/>
        <a:lstStyle/>
        <a:p>
          <a:endParaRPr lang="en-US"/>
        </a:p>
      </dgm:t>
    </dgm:pt>
    <dgm:pt modelId="{7E02B6CF-E4B4-464B-8779-98F50B1A87EE}" type="pres">
      <dgm:prSet presAssocID="{92305248-750F-488B-951D-E8A36B03302E}" presName="connector2" presStyleLbl="sibTrans2D1" presStyleIdx="1" presStyleCnt="3"/>
      <dgm:spPr/>
      <dgm:t>
        <a:bodyPr/>
        <a:lstStyle/>
        <a:p>
          <a:endParaRPr lang="en-US"/>
        </a:p>
      </dgm:t>
    </dgm:pt>
    <dgm:pt modelId="{64C15AD3-5D78-4BFB-8500-FB39EF3A5837}" type="pres">
      <dgm:prSet presAssocID="{4D17FBA4-035D-441E-939C-C990986C3469}" presName="connector3" presStyleLbl="sibTrans2D1" presStyleIdx="2" presStyleCnt="3"/>
      <dgm:spPr/>
      <dgm:t>
        <a:bodyPr/>
        <a:lstStyle/>
        <a:p>
          <a:endParaRPr lang="en-US"/>
        </a:p>
      </dgm:t>
    </dgm:pt>
  </dgm:ptLst>
  <dgm:cxnLst>
    <dgm:cxn modelId="{296797B5-092C-43B2-859B-52FA493A65C1}" type="presOf" srcId="{4D1D793E-4AF9-4611-8587-E1C4A911CA61}" destId="{12AC0FD6-2C9F-4424-BB27-00136214CFB2}" srcOrd="0" destOrd="0" presId="urn:microsoft.com/office/officeart/2005/8/layout/gear1"/>
    <dgm:cxn modelId="{232A89E2-6DAC-448D-82F7-07F3DBB6CBD6}" type="presOf" srcId="{27E16FC5-50BB-4776-8DE5-63CC2F577BDA}" destId="{3FB8E3A9-97F5-4010-A12A-4DD8912FD4E0}" srcOrd="1" destOrd="0" presId="urn:microsoft.com/office/officeart/2005/8/layout/gear1"/>
    <dgm:cxn modelId="{A12BB822-D36B-45BC-9F41-860B1876C84D}" srcId="{1CFBB1AB-46BB-4866-9149-A0703018FAFE}" destId="{4D1D793E-4AF9-4611-8587-E1C4A911CA61}" srcOrd="0" destOrd="0" parTransId="{FF4BDE2C-699D-4BD6-8FB1-AD7F346231C8}" sibTransId="{0318121C-43C7-44D1-8397-0E62800FE749}"/>
    <dgm:cxn modelId="{3CEA6DA5-0CDA-4E2F-B169-2E753C1752F6}" type="presOf" srcId="{1CFBB1AB-46BB-4866-9149-A0703018FAFE}" destId="{EF207EF7-5A99-4FB6-9D91-0FF2722E2548}" srcOrd="0" destOrd="0" presId="urn:microsoft.com/office/officeart/2005/8/layout/gear1"/>
    <dgm:cxn modelId="{21A516B4-5020-4944-9E0D-09258F08EDE4}" type="presOf" srcId="{6B7179A9-285C-45EF-ABD9-5F629711A3EF}" destId="{C6A4A170-CBF1-40AA-B1E3-C2EE5B063D07}" srcOrd="0" destOrd="0" presId="urn:microsoft.com/office/officeart/2005/8/layout/gear1"/>
    <dgm:cxn modelId="{CE1CE7A5-4800-4A4B-90C3-E0C07D0F2682}" type="presOf" srcId="{0318121C-43C7-44D1-8397-0E62800FE749}" destId="{DCEC144F-D36C-4736-A79D-3A798EEC579B}" srcOrd="0" destOrd="0" presId="urn:microsoft.com/office/officeart/2005/8/layout/gear1"/>
    <dgm:cxn modelId="{089CEC65-D83E-416D-BD26-D062237B4C09}" type="presOf" srcId="{27E16FC5-50BB-4776-8DE5-63CC2F577BDA}" destId="{F0AEB88A-D8AE-43D4-87E1-692B1E351600}" srcOrd="2" destOrd="0" presId="urn:microsoft.com/office/officeart/2005/8/layout/gear1"/>
    <dgm:cxn modelId="{35E69729-A803-4842-83ED-C3766750F305}" type="presOf" srcId="{92305248-750F-488B-951D-E8A36B03302E}" destId="{7E02B6CF-E4B4-464B-8779-98F50B1A87EE}" srcOrd="0" destOrd="0" presId="urn:microsoft.com/office/officeart/2005/8/layout/gear1"/>
    <dgm:cxn modelId="{B1F916B7-9CE8-49EE-A533-005691AF39EA}" srcId="{1CFBB1AB-46BB-4866-9149-A0703018FAFE}" destId="{6B7179A9-285C-45EF-ABD9-5F629711A3EF}" srcOrd="2" destOrd="0" parTransId="{5D42D35D-0BB7-453E-BD57-D30E3871699C}" sibTransId="{4D17FBA4-035D-441E-939C-C990986C3469}"/>
    <dgm:cxn modelId="{2BD363C0-87A2-465C-B340-B164FFE68F66}" srcId="{1CFBB1AB-46BB-4866-9149-A0703018FAFE}" destId="{27E16FC5-50BB-4776-8DE5-63CC2F577BDA}" srcOrd="1" destOrd="0" parTransId="{BEB87F2D-146E-4B8E-9F3E-55CC02B4AC97}" sibTransId="{92305248-750F-488B-951D-E8A36B03302E}"/>
    <dgm:cxn modelId="{9FF1E918-6F5D-4A77-A9E9-72392324DC52}" type="presOf" srcId="{4D1D793E-4AF9-4611-8587-E1C4A911CA61}" destId="{64A111AA-DB06-4DD4-90B8-2D371DE509F2}" srcOrd="2" destOrd="0" presId="urn:microsoft.com/office/officeart/2005/8/layout/gear1"/>
    <dgm:cxn modelId="{A5771B49-86C6-43EA-BA93-CF09FC0628FD}" type="presOf" srcId="{4D17FBA4-035D-441E-939C-C990986C3469}" destId="{64C15AD3-5D78-4BFB-8500-FB39EF3A5837}" srcOrd="0" destOrd="0" presId="urn:microsoft.com/office/officeart/2005/8/layout/gear1"/>
    <dgm:cxn modelId="{41AF54F0-0DC5-4DBE-806B-0EED1B8D9461}" type="presOf" srcId="{27E16FC5-50BB-4776-8DE5-63CC2F577BDA}" destId="{7025CAA4-E4EE-432E-903C-71198EFD873F}" srcOrd="0" destOrd="0" presId="urn:microsoft.com/office/officeart/2005/8/layout/gear1"/>
    <dgm:cxn modelId="{E5FA476E-9639-4DA1-B767-4B8E20B3C6C5}" type="presOf" srcId="{6B7179A9-285C-45EF-ABD9-5F629711A3EF}" destId="{A6D61366-BADF-4ECA-B452-CCCA0B8A4A5D}" srcOrd="3" destOrd="0" presId="urn:microsoft.com/office/officeart/2005/8/layout/gear1"/>
    <dgm:cxn modelId="{F1508267-A6D5-4F1D-BFB2-DDF2F24D7A93}" type="presOf" srcId="{6B7179A9-285C-45EF-ABD9-5F629711A3EF}" destId="{0B5A386B-8BE8-403C-B189-81B1A9E53389}" srcOrd="1" destOrd="0" presId="urn:microsoft.com/office/officeart/2005/8/layout/gear1"/>
    <dgm:cxn modelId="{87BF5082-AD89-406C-A7D7-1E4BEED8DCE7}" type="presOf" srcId="{4D1D793E-4AF9-4611-8587-E1C4A911CA61}" destId="{4FA96414-91DA-422E-9DA5-7E2DE82403EE}" srcOrd="1" destOrd="0" presId="urn:microsoft.com/office/officeart/2005/8/layout/gear1"/>
    <dgm:cxn modelId="{B86536E4-8062-4A9B-BB4B-810B7D4683EA}" type="presOf" srcId="{6B7179A9-285C-45EF-ABD9-5F629711A3EF}" destId="{BC470BC4-BF14-4BD5-8F3A-063A747BF515}" srcOrd="2" destOrd="0" presId="urn:microsoft.com/office/officeart/2005/8/layout/gear1"/>
    <dgm:cxn modelId="{3AF95394-02E5-4A95-8EAA-52E1715A5257}" type="presParOf" srcId="{EF207EF7-5A99-4FB6-9D91-0FF2722E2548}" destId="{12AC0FD6-2C9F-4424-BB27-00136214CFB2}" srcOrd="0" destOrd="0" presId="urn:microsoft.com/office/officeart/2005/8/layout/gear1"/>
    <dgm:cxn modelId="{11959217-123A-4ECE-8014-54972170EE72}" type="presParOf" srcId="{EF207EF7-5A99-4FB6-9D91-0FF2722E2548}" destId="{4FA96414-91DA-422E-9DA5-7E2DE82403EE}" srcOrd="1" destOrd="0" presId="urn:microsoft.com/office/officeart/2005/8/layout/gear1"/>
    <dgm:cxn modelId="{080459D3-C4AA-4E87-80C8-0EFC4E7418FB}" type="presParOf" srcId="{EF207EF7-5A99-4FB6-9D91-0FF2722E2548}" destId="{64A111AA-DB06-4DD4-90B8-2D371DE509F2}" srcOrd="2" destOrd="0" presId="urn:microsoft.com/office/officeart/2005/8/layout/gear1"/>
    <dgm:cxn modelId="{33917188-B702-4E86-A3A5-930DF24E85BB}" type="presParOf" srcId="{EF207EF7-5A99-4FB6-9D91-0FF2722E2548}" destId="{7025CAA4-E4EE-432E-903C-71198EFD873F}" srcOrd="3" destOrd="0" presId="urn:microsoft.com/office/officeart/2005/8/layout/gear1"/>
    <dgm:cxn modelId="{9AB84115-67D4-40E1-B756-E41F902DF1D6}" type="presParOf" srcId="{EF207EF7-5A99-4FB6-9D91-0FF2722E2548}" destId="{3FB8E3A9-97F5-4010-A12A-4DD8912FD4E0}" srcOrd="4" destOrd="0" presId="urn:microsoft.com/office/officeart/2005/8/layout/gear1"/>
    <dgm:cxn modelId="{27C3A571-D685-4AF6-9911-2B070ED51093}" type="presParOf" srcId="{EF207EF7-5A99-4FB6-9D91-0FF2722E2548}" destId="{F0AEB88A-D8AE-43D4-87E1-692B1E351600}" srcOrd="5" destOrd="0" presId="urn:microsoft.com/office/officeart/2005/8/layout/gear1"/>
    <dgm:cxn modelId="{72B52EAD-C74F-4B0E-B566-653873275BFB}" type="presParOf" srcId="{EF207EF7-5A99-4FB6-9D91-0FF2722E2548}" destId="{C6A4A170-CBF1-40AA-B1E3-C2EE5B063D07}" srcOrd="6" destOrd="0" presId="urn:microsoft.com/office/officeart/2005/8/layout/gear1"/>
    <dgm:cxn modelId="{6BE7B74A-0DDD-457B-BA59-4B2D50BD056E}" type="presParOf" srcId="{EF207EF7-5A99-4FB6-9D91-0FF2722E2548}" destId="{0B5A386B-8BE8-403C-B189-81B1A9E53389}" srcOrd="7" destOrd="0" presId="urn:microsoft.com/office/officeart/2005/8/layout/gear1"/>
    <dgm:cxn modelId="{447A5DBA-374B-458A-B218-CAAF97B4FCBB}" type="presParOf" srcId="{EF207EF7-5A99-4FB6-9D91-0FF2722E2548}" destId="{BC470BC4-BF14-4BD5-8F3A-063A747BF515}" srcOrd="8" destOrd="0" presId="urn:microsoft.com/office/officeart/2005/8/layout/gear1"/>
    <dgm:cxn modelId="{A5633FAD-37C6-4CA3-A5E2-19F50AD68FCD}" type="presParOf" srcId="{EF207EF7-5A99-4FB6-9D91-0FF2722E2548}" destId="{A6D61366-BADF-4ECA-B452-CCCA0B8A4A5D}" srcOrd="9" destOrd="0" presId="urn:microsoft.com/office/officeart/2005/8/layout/gear1"/>
    <dgm:cxn modelId="{9F9AFBD7-7418-4BBF-BF2F-6648E0CA7F98}" type="presParOf" srcId="{EF207EF7-5A99-4FB6-9D91-0FF2722E2548}" destId="{DCEC144F-D36C-4736-A79D-3A798EEC579B}" srcOrd="10" destOrd="0" presId="urn:microsoft.com/office/officeart/2005/8/layout/gear1"/>
    <dgm:cxn modelId="{4EE44786-74F6-4BE5-837B-B6818962345A}" type="presParOf" srcId="{EF207EF7-5A99-4FB6-9D91-0FF2722E2548}" destId="{7E02B6CF-E4B4-464B-8779-98F50B1A87EE}" srcOrd="11" destOrd="0" presId="urn:microsoft.com/office/officeart/2005/8/layout/gear1"/>
    <dgm:cxn modelId="{707BF906-25BA-43A0-9345-767DC3AC796B}" type="presParOf" srcId="{EF207EF7-5A99-4FB6-9D91-0FF2722E2548}" destId="{64C15AD3-5D78-4BFB-8500-FB39EF3A583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22649-FACE-434D-ADED-B64877393DA9}">
      <dsp:nvSpPr>
        <dsp:cNvPr id="0" name=""/>
        <dsp:cNvSpPr/>
      </dsp:nvSpPr>
      <dsp:spPr>
        <a:xfrm rot="5400000">
          <a:off x="-234301" y="236936"/>
          <a:ext cx="1562010" cy="1093407"/>
        </a:xfrm>
        <a:prstGeom prst="chevron">
          <a:avLst/>
        </a:prstGeom>
        <a:solidFill>
          <a:srgbClr val="6B6B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kern="1200" dirty="0" smtClean="0">
              <a:latin typeface="Arial Narrow" panose="020B0606020202030204" pitchFamily="34" charset="0"/>
            </a:rPr>
            <a:t>I</a:t>
          </a:r>
          <a:endParaRPr lang="pt-BR" sz="3200" kern="1200" dirty="0">
            <a:latin typeface="Arial Narrow" panose="020B0606020202030204" pitchFamily="34" charset="0"/>
          </a:endParaRPr>
        </a:p>
      </dsp:txBody>
      <dsp:txXfrm rot="-5400000">
        <a:off x="1" y="549339"/>
        <a:ext cx="1093407" cy="468603"/>
      </dsp:txXfrm>
    </dsp:sp>
    <dsp:sp modelId="{0C6409C9-9268-4EE2-8BE5-9DF97B8F7CF2}">
      <dsp:nvSpPr>
        <dsp:cNvPr id="0" name=""/>
        <dsp:cNvSpPr/>
      </dsp:nvSpPr>
      <dsp:spPr>
        <a:xfrm rot="5400000">
          <a:off x="4071498" y="-2838653"/>
          <a:ext cx="1015306" cy="6971488"/>
        </a:xfrm>
        <a:prstGeom prst="round2SameRect">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t-BR" sz="2000" b="0" kern="1200" dirty="0" smtClean="0">
              <a:solidFill>
                <a:schemeClr val="tx1"/>
              </a:solidFill>
              <a:latin typeface="+mj-lt"/>
            </a:rPr>
            <a:t>Incentivo à participação popular e realização de audiências públicas, durante os processos de elaboração e discussão dos planos, lei de diretrizes orçamentárias e orçamentos; </a:t>
          </a:r>
          <a:endParaRPr lang="pt-BR" sz="2000" b="0" kern="1200" dirty="0">
            <a:latin typeface="+mj-lt"/>
          </a:endParaRPr>
        </a:p>
      </dsp:txBody>
      <dsp:txXfrm rot="-5400000">
        <a:off x="1093408" y="189000"/>
        <a:ext cx="6921925" cy="916180"/>
      </dsp:txXfrm>
    </dsp:sp>
    <dsp:sp modelId="{255E3EC7-0A27-434B-B6AD-119E1698573D}">
      <dsp:nvSpPr>
        <dsp:cNvPr id="0" name=""/>
        <dsp:cNvSpPr/>
      </dsp:nvSpPr>
      <dsp:spPr>
        <a:xfrm rot="5400000">
          <a:off x="-234301" y="1690627"/>
          <a:ext cx="1562010" cy="1093407"/>
        </a:xfrm>
        <a:prstGeom prst="chevron">
          <a:avLst/>
        </a:prstGeom>
        <a:solidFill>
          <a:srgbClr val="6B6B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kern="1200" dirty="0" smtClean="0">
              <a:latin typeface="Arial Narrow" panose="020B0606020202030204" pitchFamily="34" charset="0"/>
            </a:rPr>
            <a:t>II</a:t>
          </a:r>
          <a:endParaRPr lang="pt-BR" sz="3200" kern="1200" dirty="0">
            <a:latin typeface="Arial Narrow" panose="020B0606020202030204" pitchFamily="34" charset="0"/>
          </a:endParaRPr>
        </a:p>
      </dsp:txBody>
      <dsp:txXfrm rot="-5400000">
        <a:off x="1" y="2003030"/>
        <a:ext cx="1093407" cy="468603"/>
      </dsp:txXfrm>
    </dsp:sp>
    <dsp:sp modelId="{BE963754-E8DD-42B5-8D49-2C65127BB0D9}">
      <dsp:nvSpPr>
        <dsp:cNvPr id="0" name=""/>
        <dsp:cNvSpPr/>
      </dsp:nvSpPr>
      <dsp:spPr>
        <a:xfrm rot="5400000">
          <a:off x="3989324" y="-1369702"/>
          <a:ext cx="1179654" cy="6971488"/>
        </a:xfrm>
        <a:prstGeom prst="round2SameRect">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t-BR" sz="2000" b="0" kern="1200" dirty="0" smtClean="0">
              <a:solidFill>
                <a:schemeClr val="tx1"/>
              </a:solidFill>
              <a:latin typeface="+mj-lt"/>
            </a:rPr>
            <a:t>Liberação ao pleno conhecimento e acompanhamento da sociedade, em </a:t>
          </a:r>
          <a:r>
            <a:rPr lang="pt-BR" sz="2000" b="0" u="sng" kern="1200" dirty="0" smtClean="0">
              <a:solidFill>
                <a:srgbClr val="FF0000"/>
              </a:solidFill>
              <a:latin typeface="+mj-lt"/>
            </a:rPr>
            <a:t>tempo real</a:t>
          </a:r>
          <a:r>
            <a:rPr lang="pt-BR" sz="2000" b="0" kern="1200" dirty="0" smtClean="0">
              <a:solidFill>
                <a:schemeClr val="tx1"/>
              </a:solidFill>
              <a:latin typeface="+mj-lt"/>
            </a:rPr>
            <a:t>, de </a:t>
          </a:r>
          <a:r>
            <a:rPr lang="pt-BR" sz="2000" b="0" u="sng" kern="1200" dirty="0" smtClean="0">
              <a:solidFill>
                <a:srgbClr val="FF0000"/>
              </a:solidFill>
              <a:latin typeface="+mj-lt"/>
            </a:rPr>
            <a:t>informações pormenorizadas</a:t>
          </a:r>
          <a:r>
            <a:rPr lang="pt-BR" sz="2000" b="0" kern="1200" dirty="0" smtClean="0">
              <a:solidFill>
                <a:schemeClr val="tx1"/>
              </a:solidFill>
              <a:latin typeface="+mj-lt"/>
            </a:rPr>
            <a:t> sobre a execução orçamentária e financeira, em meios eletrônicos de acesso público</a:t>
          </a:r>
          <a:endParaRPr lang="pt-BR" sz="2000" b="0" kern="1200" dirty="0">
            <a:latin typeface="+mj-lt"/>
          </a:endParaRPr>
        </a:p>
      </dsp:txBody>
      <dsp:txXfrm rot="-5400000">
        <a:off x="1093407" y="1583801"/>
        <a:ext cx="6913902" cy="1064482"/>
      </dsp:txXfrm>
    </dsp:sp>
    <dsp:sp modelId="{DE2832A0-60A3-4972-916A-1A16DDC6C05C}">
      <dsp:nvSpPr>
        <dsp:cNvPr id="0" name=""/>
        <dsp:cNvSpPr/>
      </dsp:nvSpPr>
      <dsp:spPr>
        <a:xfrm rot="5400000">
          <a:off x="-234301" y="3062144"/>
          <a:ext cx="1562010" cy="1093407"/>
        </a:xfrm>
        <a:prstGeom prst="chevron">
          <a:avLst/>
        </a:prstGeom>
        <a:solidFill>
          <a:srgbClr val="6B6BC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BR" sz="3200" kern="1200" dirty="0" smtClean="0">
              <a:latin typeface="Arial Narrow" panose="020B0606020202030204" pitchFamily="34" charset="0"/>
            </a:rPr>
            <a:t>III</a:t>
          </a:r>
          <a:endParaRPr lang="pt-BR" sz="3200" kern="1200" dirty="0">
            <a:latin typeface="Arial Narrow" panose="020B0606020202030204" pitchFamily="34" charset="0"/>
          </a:endParaRPr>
        </a:p>
      </dsp:txBody>
      <dsp:txXfrm rot="-5400000">
        <a:off x="1" y="3374547"/>
        <a:ext cx="1093407" cy="468603"/>
      </dsp:txXfrm>
    </dsp:sp>
    <dsp:sp modelId="{89C49BEC-ED74-45F3-869B-D44CC7FF2BD9}">
      <dsp:nvSpPr>
        <dsp:cNvPr id="0" name=""/>
        <dsp:cNvSpPr/>
      </dsp:nvSpPr>
      <dsp:spPr>
        <a:xfrm rot="5400000">
          <a:off x="4086621" y="6911"/>
          <a:ext cx="985060" cy="6971488"/>
        </a:xfrm>
        <a:prstGeom prst="round2SameRect">
          <a:avLst/>
        </a:prstGeom>
        <a:no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pt-BR" sz="2000" b="0" kern="1200" dirty="0" smtClean="0">
              <a:solidFill>
                <a:schemeClr val="tx1"/>
              </a:solidFill>
              <a:latin typeface="+mj-lt"/>
            </a:rPr>
            <a:t>Adoção de sistema integrado de administração financeira e controle, que atenda a </a:t>
          </a:r>
          <a:r>
            <a:rPr lang="pt-BR" sz="2000" b="0" kern="1200" dirty="0" smtClean="0">
              <a:solidFill>
                <a:srgbClr val="FF0000"/>
              </a:solidFill>
              <a:latin typeface="+mj-lt"/>
            </a:rPr>
            <a:t>padrão mínimo de qualidade </a:t>
          </a:r>
          <a:r>
            <a:rPr lang="pt-BR" sz="2000" b="0" kern="1200" dirty="0" smtClean="0">
              <a:solidFill>
                <a:schemeClr val="tx1"/>
              </a:solidFill>
              <a:latin typeface="+mj-lt"/>
            </a:rPr>
            <a:t>estabelecido pelo Poder Executivo da União</a:t>
          </a:r>
          <a:endParaRPr lang="pt-BR" sz="2000" b="0" kern="1200" dirty="0">
            <a:latin typeface="+mj-lt"/>
          </a:endParaRPr>
        </a:p>
      </dsp:txBody>
      <dsp:txXfrm rot="-5400000">
        <a:off x="1093408" y="3048212"/>
        <a:ext cx="6923401" cy="888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C0FD6-2C9F-4424-BB27-00136214CFB2}">
      <dsp:nvSpPr>
        <dsp:cNvPr id="0" name=""/>
        <dsp:cNvSpPr/>
      </dsp:nvSpPr>
      <dsp:spPr>
        <a:xfrm>
          <a:off x="3383288" y="2355511"/>
          <a:ext cx="2879521" cy="2879521"/>
        </a:xfrm>
        <a:prstGeom prst="gear9">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err="1" smtClean="0"/>
            <a:t>Transparência</a:t>
          </a:r>
          <a:r>
            <a:rPr lang="pt-BR" sz="2000" kern="1200" dirty="0" smtClean="0"/>
            <a:t> </a:t>
          </a:r>
          <a:r>
            <a:rPr lang="pt-BR" sz="2000" kern="1200" dirty="0" err="1" smtClean="0"/>
            <a:t>e</a:t>
          </a:r>
          <a:r>
            <a:rPr lang="pt-BR" sz="2000" kern="1200" dirty="0" smtClean="0"/>
            <a:t> </a:t>
          </a:r>
          <a:r>
            <a:rPr lang="pt-BR" sz="2000" kern="1200" dirty="0" err="1" smtClean="0"/>
            <a:t>Credibilidade</a:t>
          </a:r>
          <a:endParaRPr lang="pt-BR" sz="2000" kern="1200" dirty="0"/>
        </a:p>
      </dsp:txBody>
      <dsp:txXfrm>
        <a:off x="3962200" y="3030025"/>
        <a:ext cx="1721697" cy="1480133"/>
      </dsp:txXfrm>
    </dsp:sp>
    <dsp:sp modelId="{7025CAA4-E4EE-432E-903C-71198EFD873F}">
      <dsp:nvSpPr>
        <dsp:cNvPr id="0" name=""/>
        <dsp:cNvSpPr/>
      </dsp:nvSpPr>
      <dsp:spPr>
        <a:xfrm>
          <a:off x="1629963" y="1584176"/>
          <a:ext cx="2240896" cy="2356893"/>
        </a:xfrm>
        <a:prstGeom prst="gear6">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0" kern="1200" dirty="0" err="1" smtClean="0">
              <a:solidFill>
                <a:srgbClr val="000000"/>
              </a:solidFill>
            </a:rPr>
            <a:t>Auditoria</a:t>
          </a:r>
          <a:r>
            <a:rPr lang="pt-BR" sz="2000" b="0" kern="1200" dirty="0" smtClean="0">
              <a:solidFill>
                <a:srgbClr val="000000"/>
              </a:solidFill>
            </a:rPr>
            <a:t> </a:t>
          </a:r>
          <a:r>
            <a:rPr lang="pt-BR" sz="2000" b="0" kern="1200" dirty="0" err="1" smtClean="0">
              <a:solidFill>
                <a:srgbClr val="000000"/>
              </a:solidFill>
            </a:rPr>
            <a:t>Contábil</a:t>
          </a:r>
          <a:endParaRPr lang="pt-BR" sz="2000" b="0" kern="1200" dirty="0">
            <a:solidFill>
              <a:srgbClr val="000000"/>
            </a:solidFill>
          </a:endParaRPr>
        </a:p>
      </dsp:txBody>
      <dsp:txXfrm>
        <a:off x="2194115" y="2168852"/>
        <a:ext cx="1112592" cy="1187541"/>
      </dsp:txXfrm>
    </dsp:sp>
    <dsp:sp modelId="{C6A4A170-CBF1-40AA-B1E3-C2EE5B063D07}">
      <dsp:nvSpPr>
        <dsp:cNvPr id="0" name=""/>
        <dsp:cNvSpPr/>
      </dsp:nvSpPr>
      <dsp:spPr>
        <a:xfrm rot="20700000">
          <a:off x="2810328" y="275306"/>
          <a:ext cx="2120529" cy="2033493"/>
        </a:xfrm>
        <a:prstGeom prst="gear6">
          <a:avLst/>
        </a:prstGeom>
        <a:solidFill>
          <a:srgbClr val="33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b="0" kern="1200" dirty="0" smtClean="0"/>
            <a:t>CASP</a:t>
          </a:r>
          <a:endParaRPr lang="pt-BR" sz="2000" b="0" kern="1200" dirty="0"/>
        </a:p>
      </dsp:txBody>
      <dsp:txXfrm rot="-20700000">
        <a:off x="3280585" y="716148"/>
        <a:ext cx="1180016" cy="1151808"/>
      </dsp:txXfrm>
    </dsp:sp>
    <dsp:sp modelId="{DCEC144F-D36C-4736-A79D-3A798EEC579B}">
      <dsp:nvSpPr>
        <dsp:cNvPr id="0" name=""/>
        <dsp:cNvSpPr/>
      </dsp:nvSpPr>
      <dsp:spPr>
        <a:xfrm>
          <a:off x="3151702" y="1914829"/>
          <a:ext cx="3685787" cy="3685787"/>
        </a:xfrm>
        <a:prstGeom prst="circularArrow">
          <a:avLst>
            <a:gd name="adj1" fmla="val 4687"/>
            <a:gd name="adj2" fmla="val 299029"/>
            <a:gd name="adj3" fmla="val 2536460"/>
            <a:gd name="adj4" fmla="val 15818231"/>
            <a:gd name="adj5" fmla="val 5469"/>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sp>
    <dsp:sp modelId="{7E02B6CF-E4B4-464B-8779-98F50B1A87EE}">
      <dsp:nvSpPr>
        <dsp:cNvPr id="0" name=""/>
        <dsp:cNvSpPr/>
      </dsp:nvSpPr>
      <dsp:spPr>
        <a:xfrm>
          <a:off x="1315282" y="1207523"/>
          <a:ext cx="2677955" cy="2677955"/>
        </a:xfrm>
        <a:prstGeom prst="leftCircularArrow">
          <a:avLst>
            <a:gd name="adj1" fmla="val 6452"/>
            <a:gd name="adj2" fmla="val 429999"/>
            <a:gd name="adj3" fmla="val 10489124"/>
            <a:gd name="adj4" fmla="val 14837806"/>
            <a:gd name="adj5" fmla="val 7527"/>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4C15AD3-5D78-4BFB-8500-FB39EF3A5837}">
      <dsp:nvSpPr>
        <dsp:cNvPr id="0" name=""/>
        <dsp:cNvSpPr/>
      </dsp:nvSpPr>
      <dsp:spPr>
        <a:xfrm>
          <a:off x="2384503" y="-223333"/>
          <a:ext cx="2887374" cy="2887374"/>
        </a:xfrm>
        <a:prstGeom prst="circularArrow">
          <a:avLst>
            <a:gd name="adj1" fmla="val 5984"/>
            <a:gd name="adj2" fmla="val 394124"/>
            <a:gd name="adj3" fmla="val 13313824"/>
            <a:gd name="adj4" fmla="val 10508221"/>
            <a:gd name="adj5" fmla="val 6981"/>
          </a:avLst>
        </a:prstGeom>
        <a:solidFill>
          <a:srgbClr val="3366FF"/>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pt-BR" sz="1200"/>
            </a:lvl1pPr>
          </a:lstStyle>
          <a:p>
            <a:endParaRPr lang="pt-B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pt-BR" sz="1200"/>
            </a:lvl1pPr>
          </a:lstStyle>
          <a:p>
            <a:fld id="{D83FDC75-7F73-4A4A-A77C-09AADF00E0EA}" type="datetimeFigureOut">
              <a:rPr lang="pt-BR" smtClean="0"/>
              <a:pPr/>
              <a:t>13/04/2015</a:t>
            </a:fld>
            <a:endParaRPr lang="pt-B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pt-BR" sz="1200"/>
            </a:lvl1pPr>
          </a:lstStyle>
          <a:p>
            <a:endParaRPr lang="pt-B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pt-BR" sz="1200"/>
            </a:lvl1pPr>
          </a:lstStyle>
          <a:p>
            <a:fld id="{459226BF-1F13-42D3-80DC-373E7ADD1EBC}" type="slidenum">
              <a:rPr lang="pt-BR" smtClean="0"/>
              <a:pPr/>
              <a:t>‹nº›</a:t>
            </a:fld>
            <a:endParaRPr lang="pt-BR" dirty="0"/>
          </a:p>
        </p:txBody>
      </p:sp>
    </p:spTree>
    <p:extLst>
      <p:ext uri="{BB962C8B-B14F-4D97-AF65-F5344CB8AC3E}">
        <p14:creationId xmlns:p14="http://schemas.microsoft.com/office/powerpoint/2010/main" val="427339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pt-B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pt-BR" sz="1200"/>
            </a:lvl1pPr>
          </a:lstStyle>
          <a:p>
            <a:fld id="{48AEF76B-3757-4A0B-AF93-28494465C1DD}" type="datetimeFigureOut">
              <a:pPr/>
              <a:t>18/10/2013</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pt-B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pt-BR" sz="1200"/>
            </a:lvl1pPr>
          </a:lstStyle>
          <a:p>
            <a:fld id="{75693FD4-8F83-4EF7-AC3F-0DC0388986B0}" type="slidenum">
              <a:pPr/>
              <a:t>‹nº›</a:t>
            </a:fld>
            <a:endParaRPr lang="pt-BR"/>
          </a:p>
        </p:txBody>
      </p:sp>
    </p:spTree>
    <p:extLst>
      <p:ext uri="{BB962C8B-B14F-4D97-AF65-F5344CB8AC3E}">
        <p14:creationId xmlns:p14="http://schemas.microsoft.com/office/powerpoint/2010/main" val="3430529543"/>
      </p:ext>
    </p:extLst>
  </p:cSld>
  <p:clrMap bg1="lt1" tx1="dk1" bg2="lt2" tx2="dk2" accent1="accent1" accent2="accent2" accent3="accent3" accent4="accent4" accent5="accent5" accent6="accent6" hlink="hlink" folHlink="folHlink"/>
  <p:notesStyle>
    <a:lvl1pPr marL="0" algn="l" defTabSz="914400" rtl="0" eaLnBrk="1" latinLnBrk="0" hangingPunct="1">
      <a:defRPr lang="pt-BR" sz="1200" kern="1200">
        <a:solidFill>
          <a:schemeClr val="tx1"/>
        </a:solidFill>
        <a:latin typeface="+mn-lt"/>
        <a:ea typeface="+mn-ea"/>
        <a:cs typeface="+mn-cs"/>
      </a:defRPr>
    </a:lvl1pPr>
    <a:lvl2pPr marL="457200" algn="l" defTabSz="914400" rtl="0" eaLnBrk="1" latinLnBrk="0" hangingPunct="1">
      <a:defRPr lang="pt-BR" sz="1200" kern="1200">
        <a:solidFill>
          <a:schemeClr val="tx1"/>
        </a:solidFill>
        <a:latin typeface="+mn-lt"/>
        <a:ea typeface="+mn-ea"/>
        <a:cs typeface="+mn-cs"/>
      </a:defRPr>
    </a:lvl2pPr>
    <a:lvl3pPr marL="914400" algn="l" defTabSz="914400" rtl="0" eaLnBrk="1" latinLnBrk="0" hangingPunct="1">
      <a:defRPr lang="pt-BR" sz="1200" kern="1200">
        <a:solidFill>
          <a:schemeClr val="tx1"/>
        </a:solidFill>
        <a:latin typeface="+mn-lt"/>
        <a:ea typeface="+mn-ea"/>
        <a:cs typeface="+mn-cs"/>
      </a:defRPr>
    </a:lvl3pPr>
    <a:lvl4pPr marL="1371600" algn="l" defTabSz="914400" rtl="0" eaLnBrk="1" latinLnBrk="0" hangingPunct="1">
      <a:defRPr lang="pt-BR" sz="1200" kern="1200">
        <a:solidFill>
          <a:schemeClr val="tx1"/>
        </a:solidFill>
        <a:latin typeface="+mn-lt"/>
        <a:ea typeface="+mn-ea"/>
        <a:cs typeface="+mn-cs"/>
      </a:defRPr>
    </a:lvl4pPr>
    <a:lvl5pPr marL="1828800" algn="l" defTabSz="914400" rtl="0" eaLnBrk="1" latinLnBrk="0" hangingPunct="1">
      <a:defRPr lang="pt-BR" sz="1200" kern="1200">
        <a:solidFill>
          <a:schemeClr val="tx1"/>
        </a:solidFill>
        <a:latin typeface="+mn-lt"/>
        <a:ea typeface="+mn-ea"/>
        <a:cs typeface="+mn-cs"/>
      </a:defRPr>
    </a:lvl5pPr>
    <a:lvl6pPr marL="2286000" algn="l" defTabSz="914400" rtl="0" eaLnBrk="1" latinLnBrk="0" hangingPunct="1">
      <a:defRPr lang="pt-BR" sz="1200" kern="1200">
        <a:solidFill>
          <a:schemeClr val="tx1"/>
        </a:solidFill>
        <a:latin typeface="+mn-lt"/>
        <a:ea typeface="+mn-ea"/>
        <a:cs typeface="+mn-cs"/>
      </a:defRPr>
    </a:lvl6pPr>
    <a:lvl7pPr marL="2743200" algn="l" defTabSz="914400" rtl="0" eaLnBrk="1" latinLnBrk="0" hangingPunct="1">
      <a:defRPr lang="pt-BR" sz="1200" kern="1200">
        <a:solidFill>
          <a:schemeClr val="tx1"/>
        </a:solidFill>
        <a:latin typeface="+mn-lt"/>
        <a:ea typeface="+mn-ea"/>
        <a:cs typeface="+mn-cs"/>
      </a:defRPr>
    </a:lvl7pPr>
    <a:lvl8pPr marL="3200400" algn="l" defTabSz="914400" rtl="0" eaLnBrk="1" latinLnBrk="0" hangingPunct="1">
      <a:defRPr lang="pt-BR" sz="1200" kern="1200">
        <a:solidFill>
          <a:schemeClr val="tx1"/>
        </a:solidFill>
        <a:latin typeface="+mn-lt"/>
        <a:ea typeface="+mn-ea"/>
        <a:cs typeface="+mn-cs"/>
      </a:defRPr>
    </a:lvl8pPr>
    <a:lvl9pPr marL="3657600" algn="l" defTabSz="914400" rtl="0" eaLnBrk="1" latinLnBrk="0" hangingPunct="1">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pt-BR"/>
            </a:pPr>
            <a:r>
              <a:rPr lang="pt-BR" dirty="0" smtClean="0"/>
              <a:t>Este modelo pode ser usado como arquivo de partida para apresentar materiais de treinamento em um cenário em grupo.</a:t>
            </a:r>
          </a:p>
          <a:p>
            <a:endParaRPr lang="pt-BR" dirty="0" smtClean="0"/>
          </a:p>
          <a:p>
            <a:pPr lvl="0"/>
            <a:r>
              <a:rPr lang="pt-BR" sz="1200" b="1" dirty="0" smtClean="0"/>
              <a:t>Seções</a:t>
            </a:r>
            <a:endParaRPr lang="pt-BR" sz="1200" b="0" dirty="0" smtClean="0"/>
          </a:p>
          <a:p>
            <a:pPr lvl="0"/>
            <a:r>
              <a:rPr lang="pt-BR" sz="1200" b="0" dirty="0" smtClean="0"/>
              <a:t>Clique com o botão direito em um slide para adicionar seções.</a:t>
            </a:r>
            <a:r>
              <a:rPr lang="pt-BR" sz="1200" b="0" baseline="0" dirty="0" smtClean="0"/>
              <a:t> Seções podem ajudar a organizar slides ou a facilitar a colaboração entre vários autores.</a:t>
            </a:r>
            <a:endParaRPr lang="pt-BR" sz="1200" b="0" dirty="0" smtClean="0"/>
          </a:p>
          <a:p>
            <a:pPr lvl="0"/>
            <a:endParaRPr lang="pt-BR" sz="1200" b="1" dirty="0" smtClean="0"/>
          </a:p>
          <a:p>
            <a:pPr lvl="0"/>
            <a:r>
              <a:rPr lang="pt-BR" sz="1200" b="1" dirty="0" smtClean="0"/>
              <a:t>Anotações</a:t>
            </a:r>
          </a:p>
          <a:p>
            <a:pPr lvl="0"/>
            <a:r>
              <a:rPr lang="pt-BR" sz="1200" dirty="0" smtClean="0"/>
              <a:t>Use a seção Anotações para anotações da apresentação ou para fornecer detalhes adicionais ao público.</a:t>
            </a:r>
            <a:r>
              <a:rPr lang="pt-BR" sz="1200" baseline="0" dirty="0" smtClean="0"/>
              <a:t> Exiba essas anotações no Modo de Exibição de Apresentação durante a sua apresentação. </a:t>
            </a:r>
          </a:p>
          <a:p>
            <a:pPr lvl="0">
              <a:buFontTx/>
              <a:buNone/>
            </a:pPr>
            <a:r>
              <a:rPr lang="pt-BR" sz="1200" dirty="0" smtClean="0"/>
              <a:t>Considere o tamanho da fonte (importante para acessibilidade, visibilidade, gravação em vídeo e produção online)</a:t>
            </a:r>
          </a:p>
          <a:p>
            <a:pPr lvl="0"/>
            <a:endParaRPr lang="pt-BR" sz="1200" dirty="0" smtClean="0"/>
          </a:p>
          <a:p>
            <a:pPr lvl="0">
              <a:buFontTx/>
              <a:buNone/>
            </a:pPr>
            <a:r>
              <a:rPr lang="pt-BR" sz="1200" b="1" dirty="0" smtClean="0"/>
              <a:t>Cores coordenadas </a:t>
            </a:r>
          </a:p>
          <a:p>
            <a:pPr lvl="0">
              <a:buFontTx/>
              <a:buNone/>
            </a:pPr>
            <a:r>
              <a:rPr lang="pt-BR" sz="1200" dirty="0" smtClean="0"/>
              <a:t>Preste atenção especial aos gráficos, tabelas e caixas de texto.</a:t>
            </a:r>
            <a:r>
              <a:rPr lang="pt-BR" sz="1200" baseline="0" dirty="0" smtClean="0"/>
              <a:t> </a:t>
            </a:r>
            <a:endParaRPr lang="pt-BR" sz="1200" dirty="0" smtClean="0"/>
          </a:p>
          <a:p>
            <a:pPr lvl="0"/>
            <a:r>
              <a:rPr lang="pt-BR" sz="1200" dirty="0" smtClean="0"/>
              <a:t>Leve em consideração que os participantes irão imprimir em preto-e-branco ou </a:t>
            </a:r>
            <a:r>
              <a:rPr lang="pt-BR" sz="1200" dirty="0" err="1" smtClean="0"/>
              <a:t>escala de cinza</a:t>
            </a:r>
            <a:r>
              <a:rPr lang="pt-BR" sz="1200" dirty="0" smtClean="0"/>
              <a:t>. Execute uma impressão de teste para ter certeza de que as suas cores irão funcionar quando forem impressas em preto-e-branco puros e </a:t>
            </a:r>
            <a:r>
              <a:rPr lang="pt-BR" sz="1200" dirty="0" err="1" smtClean="0"/>
              <a:t>escala de cinza</a:t>
            </a:r>
            <a:r>
              <a:rPr lang="pt-BR" sz="1200" dirty="0" smtClean="0"/>
              <a:t>.</a:t>
            </a:r>
          </a:p>
          <a:p>
            <a:pPr lvl="0">
              <a:buFontTx/>
              <a:buNone/>
            </a:pPr>
            <a:endParaRPr lang="pt-BR" sz="1200" dirty="0" smtClean="0"/>
          </a:p>
          <a:p>
            <a:pPr lvl="0">
              <a:buFontTx/>
              <a:buNone/>
            </a:pPr>
            <a:r>
              <a:rPr lang="pt-BR" sz="1200" b="1" dirty="0" smtClean="0"/>
              <a:t>Elementos gráficos, tabelas e gráficos</a:t>
            </a:r>
          </a:p>
          <a:p>
            <a:pPr lvl="0"/>
            <a:r>
              <a:rPr lang="pt-BR" sz="1200" dirty="0" smtClean="0"/>
              <a:t>Mantenha a simplicidade: se possível, use estilos e cores consistentes e não confusos.</a:t>
            </a:r>
          </a:p>
          <a:p>
            <a:pPr lvl="0"/>
            <a:r>
              <a:rPr lang="pt-BR" sz="1200" dirty="0" smtClean="0"/>
              <a:t>Rotule todos os gráficos e tabelas.</a:t>
            </a:r>
          </a:p>
          <a:p>
            <a:endParaRPr lang="pt-BR" dirty="0" smtClean="0"/>
          </a:p>
          <a:p>
            <a:endParaRPr lang="pt-BR" dirty="0" smtClean="0"/>
          </a:p>
          <a:p>
            <a:endParaRPr lang="pt-BR" dirty="0"/>
          </a:p>
        </p:txBody>
      </p:sp>
      <p:sp>
        <p:nvSpPr>
          <p:cNvPr id="4" name="Slide Number Placeholder 3"/>
          <p:cNvSpPr>
            <a:spLocks noGrp="1"/>
          </p:cNvSpPr>
          <p:nvPr>
            <p:ph type="sldNum" sz="quarter" idx="10"/>
          </p:nvPr>
        </p:nvSpPr>
        <p:spPr/>
        <p:txBody>
          <a:bodyPr/>
          <a:lstStyle/>
          <a:p>
            <a:fld id="{EC6EAC7D-5A89-47C2-8ABA-56C9C2DEF7A4}"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Imagem de Slide 1"/>
          <p:cNvSpPr>
            <a:spLocks noGrp="1" noRot="1" noChangeAspect="1" noTextEdit="1"/>
          </p:cNvSpPr>
          <p:nvPr>
            <p:ph type="sldImg"/>
          </p:nvPr>
        </p:nvSpPr>
        <p:spPr>
          <a:ln>
            <a:solidFill>
              <a:srgbClr val="000000"/>
            </a:solidFill>
            <a:miter lim="800000"/>
            <a:headEnd/>
            <a:tailEnd/>
          </a:ln>
        </p:spPr>
      </p:sp>
      <p:sp>
        <p:nvSpPr>
          <p:cNvPr id="66563" name="Espaço Reservado para Anotações 2"/>
          <p:cNvSpPr>
            <a:spLocks noGrp="1"/>
          </p:cNvSpPr>
          <p:nvPr>
            <p:ph type="body" idx="1"/>
          </p:nvPr>
        </p:nvSpPr>
        <p:spPr/>
        <p:txBody>
          <a:bodyPr/>
          <a:lstStyle/>
          <a:p>
            <a:pPr>
              <a:defRPr/>
            </a:pPr>
            <a:endParaRPr lang="pt-BR" smtClean="0"/>
          </a:p>
        </p:txBody>
      </p:sp>
      <p:sp>
        <p:nvSpPr>
          <p:cNvPr id="68611" name="Espaço Reservado para Número de Slide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5CADE95D-E628-4BFD-B8E2-24BA7C157423}" type="slidenum">
              <a:rPr lang="pt-BR"/>
              <a:pPr/>
              <a:t>18</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a:xfrm>
            <a:off x="3884613" y="8685213"/>
            <a:ext cx="2971800" cy="457200"/>
          </a:xfrm>
          <a:prstGeom prst="rect">
            <a:avLst/>
          </a:prstGeom>
        </p:spPr>
        <p:txBody>
          <a:bodyPr/>
          <a:lstStyle/>
          <a:p>
            <a:pPr>
              <a:defRPr/>
            </a:pPr>
            <a:fld id="{BC7FCCF6-BA15-4E56-80C7-391C3F0EFDF0}" type="slidenum">
              <a:rPr lang="pt-BR" smtClean="0"/>
              <a:pPr>
                <a:defRPr/>
              </a:pPr>
              <a:t>20</a:t>
            </a:fld>
            <a:endParaRPr lang="pt-BR"/>
          </a:p>
        </p:txBody>
      </p:sp>
    </p:spTree>
    <p:extLst>
      <p:ext uri="{BB962C8B-B14F-4D97-AF65-F5344CB8AC3E}">
        <p14:creationId xmlns:p14="http://schemas.microsoft.com/office/powerpoint/2010/main" val="70629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endParaRPr lang="en-US" smtClean="0"/>
          </a:p>
        </p:txBody>
      </p:sp>
      <p:sp>
        <p:nvSpPr>
          <p:cNvPr id="48131" name="Footer Placeholder 3"/>
          <p:cNvSpPr>
            <a:spLocks noGrp="1"/>
          </p:cNvSpPr>
          <p:nvPr>
            <p:ph type="ftr" sz="quarter" idx="4"/>
          </p:nvPr>
        </p:nvSpPr>
        <p:spPr>
          <a:xfrm>
            <a:off x="0" y="8685894"/>
            <a:ext cx="2972098" cy="456595"/>
          </a:xfrm>
          <a:prstGeom prst="rect">
            <a:avLst/>
          </a:prstGeom>
          <a:noFill/>
        </p:spPr>
        <p:txBody>
          <a:bodyPr lIns="86493" tIns="43247" rIns="86493" bIns="43247"/>
          <a:lstStyle/>
          <a:p>
            <a:endParaRPr lang="pt-BR" smtClean="0"/>
          </a:p>
        </p:txBody>
      </p:sp>
      <p:sp>
        <p:nvSpPr>
          <p:cNvPr id="48132" name="Slide Number Placeholder 4"/>
          <p:cNvSpPr>
            <a:spLocks noGrp="1"/>
          </p:cNvSpPr>
          <p:nvPr>
            <p:ph type="sldNum" sz="quarter" idx="5"/>
          </p:nvPr>
        </p:nvSpPr>
        <p:spPr>
          <a:xfrm>
            <a:off x="3884414" y="8685894"/>
            <a:ext cx="2972098" cy="456595"/>
          </a:xfrm>
          <a:prstGeom prst="rect">
            <a:avLst/>
          </a:prstGeom>
          <a:noFill/>
        </p:spPr>
        <p:txBody>
          <a:bodyPr lIns="86493" tIns="43247" rIns="86493" bIns="43247"/>
          <a:lstStyle/>
          <a:p>
            <a:fld id="{7E02D685-E069-4A81-B958-5CC7848E4040}" type="slidenum">
              <a:rPr lang="pt-BR" smtClean="0"/>
              <a:pPr/>
              <a:t>21</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endParaRPr lang="en-US" smtClean="0"/>
          </a:p>
        </p:txBody>
      </p:sp>
      <p:sp>
        <p:nvSpPr>
          <p:cNvPr id="50179" name="Footer Placeholder 3"/>
          <p:cNvSpPr>
            <a:spLocks noGrp="1"/>
          </p:cNvSpPr>
          <p:nvPr>
            <p:ph type="ftr" sz="quarter" idx="4"/>
          </p:nvPr>
        </p:nvSpPr>
        <p:spPr>
          <a:xfrm>
            <a:off x="0" y="8685894"/>
            <a:ext cx="2972098" cy="456595"/>
          </a:xfrm>
          <a:prstGeom prst="rect">
            <a:avLst/>
          </a:prstGeom>
          <a:noFill/>
        </p:spPr>
        <p:txBody>
          <a:bodyPr lIns="86493" tIns="43247" rIns="86493" bIns="43247"/>
          <a:lstStyle/>
          <a:p>
            <a:endParaRPr lang="pt-BR" smtClean="0"/>
          </a:p>
        </p:txBody>
      </p:sp>
      <p:sp>
        <p:nvSpPr>
          <p:cNvPr id="50180" name="Slide Number Placeholder 4"/>
          <p:cNvSpPr>
            <a:spLocks noGrp="1"/>
          </p:cNvSpPr>
          <p:nvPr>
            <p:ph type="sldNum" sz="quarter" idx="5"/>
          </p:nvPr>
        </p:nvSpPr>
        <p:spPr>
          <a:xfrm>
            <a:off x="3884414" y="8685894"/>
            <a:ext cx="2972098" cy="456595"/>
          </a:xfrm>
          <a:prstGeom prst="rect">
            <a:avLst/>
          </a:prstGeom>
          <a:noFill/>
        </p:spPr>
        <p:txBody>
          <a:bodyPr lIns="86493" tIns="43247" rIns="86493" bIns="43247"/>
          <a:lstStyle/>
          <a:p>
            <a:fld id="{C2FC76B1-0D7D-477B-A8CD-CD9B941A5750}" type="slidenum">
              <a:rPr lang="pt-BR" smtClean="0"/>
              <a:pPr/>
              <a:t>22</a:t>
            </a:fld>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Image Placeholder 1"/>
          <p:cNvSpPr>
            <a:spLocks noGrp="1" noRot="1" noChangeAspect="1" noTextEdit="1"/>
          </p:cNvSpPr>
          <p:nvPr>
            <p:ph type="sldImg"/>
          </p:nvPr>
        </p:nvSpPr>
        <p:spPr>
          <a:ln/>
        </p:spPr>
      </p:sp>
      <p:sp>
        <p:nvSpPr>
          <p:cNvPr id="336898" name="Notes Placeholder 2"/>
          <p:cNvSpPr>
            <a:spLocks noGrp="1"/>
          </p:cNvSpPr>
          <p:nvPr>
            <p:ph type="body" idx="1"/>
          </p:nvPr>
        </p:nvSpPr>
        <p:spPr>
          <a:noFill/>
          <a:ln/>
        </p:spPr>
        <p:txBody>
          <a:bodyPr/>
          <a:lstStyle/>
          <a:p>
            <a:endParaRPr lang="en-US" smtClean="0"/>
          </a:p>
        </p:txBody>
      </p:sp>
      <p:sp>
        <p:nvSpPr>
          <p:cNvPr id="336899" name="Footer Placeholder 3"/>
          <p:cNvSpPr>
            <a:spLocks noGrp="1"/>
          </p:cNvSpPr>
          <p:nvPr>
            <p:ph type="ftr" sz="quarter" idx="4"/>
          </p:nvPr>
        </p:nvSpPr>
        <p:spPr>
          <a:xfrm>
            <a:off x="0" y="8685894"/>
            <a:ext cx="2972098" cy="456595"/>
          </a:xfrm>
          <a:prstGeom prst="rect">
            <a:avLst/>
          </a:prstGeom>
          <a:noFill/>
        </p:spPr>
        <p:txBody>
          <a:bodyPr lIns="86493" tIns="43247" rIns="86493" bIns="43247"/>
          <a:lstStyle/>
          <a:p>
            <a:endParaRPr lang="pt-BR" smtClean="0"/>
          </a:p>
        </p:txBody>
      </p:sp>
      <p:sp>
        <p:nvSpPr>
          <p:cNvPr id="336900" name="Slide Number Placeholder 4"/>
          <p:cNvSpPr>
            <a:spLocks noGrp="1"/>
          </p:cNvSpPr>
          <p:nvPr>
            <p:ph type="sldNum" sz="quarter" idx="5"/>
          </p:nvPr>
        </p:nvSpPr>
        <p:spPr>
          <a:xfrm>
            <a:off x="3884414" y="8685894"/>
            <a:ext cx="2972098" cy="456595"/>
          </a:xfrm>
          <a:prstGeom prst="rect">
            <a:avLst/>
          </a:prstGeom>
          <a:noFill/>
        </p:spPr>
        <p:txBody>
          <a:bodyPr lIns="86493" tIns="43247" rIns="86493" bIns="43247"/>
          <a:lstStyle/>
          <a:p>
            <a:fld id="{5CAA72D4-B668-4587-9115-7DE7EBCE06AD}" type="slidenum">
              <a:rPr lang="pt-BR" smtClean="0"/>
              <a:pPr/>
              <a:t>23</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Slide Image Placeholder 1"/>
          <p:cNvSpPr>
            <a:spLocks noGrp="1" noRot="1" noChangeAspect="1" noTextEdit="1"/>
          </p:cNvSpPr>
          <p:nvPr>
            <p:ph type="sldImg"/>
          </p:nvPr>
        </p:nvSpPr>
        <p:spPr>
          <a:ln/>
        </p:spPr>
      </p:sp>
      <p:sp>
        <p:nvSpPr>
          <p:cNvPr id="338946" name="Notes Placeholder 2"/>
          <p:cNvSpPr>
            <a:spLocks noGrp="1"/>
          </p:cNvSpPr>
          <p:nvPr>
            <p:ph type="body" idx="1"/>
          </p:nvPr>
        </p:nvSpPr>
        <p:spPr>
          <a:noFill/>
          <a:ln/>
        </p:spPr>
        <p:txBody>
          <a:bodyPr/>
          <a:lstStyle/>
          <a:p>
            <a:endParaRPr lang="en-US" smtClean="0"/>
          </a:p>
        </p:txBody>
      </p:sp>
      <p:sp>
        <p:nvSpPr>
          <p:cNvPr id="338947" name="Footer Placeholder 3"/>
          <p:cNvSpPr>
            <a:spLocks noGrp="1"/>
          </p:cNvSpPr>
          <p:nvPr>
            <p:ph type="ftr" sz="quarter" idx="4"/>
          </p:nvPr>
        </p:nvSpPr>
        <p:spPr>
          <a:xfrm>
            <a:off x="0" y="8685894"/>
            <a:ext cx="2972098" cy="456595"/>
          </a:xfrm>
          <a:prstGeom prst="rect">
            <a:avLst/>
          </a:prstGeom>
          <a:noFill/>
        </p:spPr>
        <p:txBody>
          <a:bodyPr lIns="86493" tIns="43247" rIns="86493" bIns="43247"/>
          <a:lstStyle/>
          <a:p>
            <a:endParaRPr lang="pt-BR" smtClean="0"/>
          </a:p>
        </p:txBody>
      </p:sp>
      <p:sp>
        <p:nvSpPr>
          <p:cNvPr id="338948" name="Slide Number Placeholder 4"/>
          <p:cNvSpPr>
            <a:spLocks noGrp="1"/>
          </p:cNvSpPr>
          <p:nvPr>
            <p:ph type="sldNum" sz="quarter" idx="5"/>
          </p:nvPr>
        </p:nvSpPr>
        <p:spPr>
          <a:xfrm>
            <a:off x="3884414" y="8685894"/>
            <a:ext cx="2972098" cy="456595"/>
          </a:xfrm>
          <a:prstGeom prst="rect">
            <a:avLst/>
          </a:prstGeom>
          <a:noFill/>
        </p:spPr>
        <p:txBody>
          <a:bodyPr lIns="86493" tIns="43247" rIns="86493" bIns="43247"/>
          <a:lstStyle/>
          <a:p>
            <a:fld id="{BF9C8605-5333-496D-8BDD-98657E0771AD}" type="slidenum">
              <a:rPr lang="pt-BR" smtClean="0"/>
              <a:pPr/>
              <a:t>24</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a:xfrm>
            <a:off x="3884613" y="8685213"/>
            <a:ext cx="2971800" cy="457200"/>
          </a:xfrm>
          <a:prstGeom prst="rect">
            <a:avLst/>
          </a:prstGeom>
        </p:spPr>
        <p:txBody>
          <a:bodyPr/>
          <a:lstStyle/>
          <a:p>
            <a:pPr>
              <a:defRPr/>
            </a:pPr>
            <a:fld id="{BC7FCCF6-BA15-4E56-80C7-391C3F0EFDF0}" type="slidenum">
              <a:rPr lang="pt-BR" smtClean="0"/>
              <a:pPr>
                <a:defRPr/>
              </a:pPr>
              <a:t>25</a:t>
            </a:fld>
            <a:endParaRPr lang="pt-BR"/>
          </a:p>
        </p:txBody>
      </p:sp>
    </p:spTree>
    <p:extLst>
      <p:ext uri="{BB962C8B-B14F-4D97-AF65-F5344CB8AC3E}">
        <p14:creationId xmlns:p14="http://schemas.microsoft.com/office/powerpoint/2010/main" val="2704760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Slide Image Placeholder 1"/>
          <p:cNvSpPr>
            <a:spLocks noGrp="1" noRot="1" noChangeAspect="1" noTextEdit="1"/>
          </p:cNvSpPr>
          <p:nvPr>
            <p:ph type="sldImg"/>
          </p:nvPr>
        </p:nvSpPr>
        <p:spPr>
          <a:ln/>
        </p:spPr>
      </p:sp>
      <p:sp>
        <p:nvSpPr>
          <p:cNvPr id="356354" name="Notes Placeholder 2"/>
          <p:cNvSpPr>
            <a:spLocks noGrp="1"/>
          </p:cNvSpPr>
          <p:nvPr>
            <p:ph type="body" idx="1"/>
          </p:nvPr>
        </p:nvSpPr>
        <p:spPr>
          <a:noFill/>
          <a:ln/>
        </p:spPr>
        <p:txBody>
          <a:bodyPr/>
          <a:lstStyle/>
          <a:p>
            <a:endParaRPr lang="en-US" smtClean="0"/>
          </a:p>
        </p:txBody>
      </p:sp>
      <p:sp>
        <p:nvSpPr>
          <p:cNvPr id="356355" name="Footer Placeholder 3"/>
          <p:cNvSpPr>
            <a:spLocks noGrp="1"/>
          </p:cNvSpPr>
          <p:nvPr>
            <p:ph type="ftr" sz="quarter" idx="4"/>
          </p:nvPr>
        </p:nvSpPr>
        <p:spPr>
          <a:xfrm>
            <a:off x="0" y="8685894"/>
            <a:ext cx="2972098" cy="456595"/>
          </a:xfrm>
          <a:prstGeom prst="rect">
            <a:avLst/>
          </a:prstGeom>
          <a:noFill/>
        </p:spPr>
        <p:txBody>
          <a:bodyPr lIns="86493" tIns="43247" rIns="86493" bIns="43247"/>
          <a:lstStyle/>
          <a:p>
            <a:endParaRPr lang="pt-BR" smtClean="0"/>
          </a:p>
        </p:txBody>
      </p:sp>
      <p:sp>
        <p:nvSpPr>
          <p:cNvPr id="356356" name="Slide Number Placeholder 4"/>
          <p:cNvSpPr>
            <a:spLocks noGrp="1"/>
          </p:cNvSpPr>
          <p:nvPr>
            <p:ph type="sldNum" sz="quarter" idx="5"/>
          </p:nvPr>
        </p:nvSpPr>
        <p:spPr>
          <a:xfrm>
            <a:off x="3884414" y="8685894"/>
            <a:ext cx="2972098" cy="456595"/>
          </a:xfrm>
          <a:prstGeom prst="rect">
            <a:avLst/>
          </a:prstGeom>
          <a:noFill/>
        </p:spPr>
        <p:txBody>
          <a:bodyPr lIns="86493" tIns="43247" rIns="86493" bIns="43247"/>
          <a:lstStyle/>
          <a:p>
            <a:fld id="{D9148EC2-1F1C-4382-8AAB-AD2C2F456E2B}" type="slidenum">
              <a:rPr lang="pt-BR" smtClean="0"/>
              <a:pPr/>
              <a:t>26</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a:xfrm>
            <a:off x="3884613" y="8685213"/>
            <a:ext cx="2971800" cy="457200"/>
          </a:xfrm>
          <a:prstGeom prst="rect">
            <a:avLst/>
          </a:prstGeom>
        </p:spPr>
        <p:txBody>
          <a:bodyPr/>
          <a:lstStyle/>
          <a:p>
            <a:pPr>
              <a:defRPr/>
            </a:pPr>
            <a:fld id="{BC7FCCF6-BA15-4E56-80C7-391C3F0EFDF0}" type="slidenum">
              <a:rPr lang="pt-BR" smtClean="0"/>
              <a:pPr>
                <a:defRPr/>
              </a:pPr>
              <a:t>27</a:t>
            </a:fld>
            <a:endParaRPr lang="pt-BR"/>
          </a:p>
        </p:txBody>
      </p:sp>
    </p:spTree>
    <p:extLst>
      <p:ext uri="{BB962C8B-B14F-4D97-AF65-F5344CB8AC3E}">
        <p14:creationId xmlns:p14="http://schemas.microsoft.com/office/powerpoint/2010/main" val="273955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Slide Image Placeholder 1"/>
          <p:cNvSpPr>
            <a:spLocks noGrp="1" noRot="1" noChangeAspect="1" noTextEdit="1"/>
          </p:cNvSpPr>
          <p:nvPr>
            <p:ph type="sldImg"/>
          </p:nvPr>
        </p:nvSpPr>
        <p:spPr>
          <a:ln/>
        </p:spPr>
      </p:sp>
      <p:sp>
        <p:nvSpPr>
          <p:cNvPr id="498690" name="Notes Placeholder 2"/>
          <p:cNvSpPr>
            <a:spLocks noGrp="1"/>
          </p:cNvSpPr>
          <p:nvPr>
            <p:ph type="body" idx="1"/>
          </p:nvPr>
        </p:nvSpPr>
        <p:spPr>
          <a:noFill/>
          <a:ln/>
        </p:spPr>
        <p:txBody>
          <a:bodyPr/>
          <a:lstStyle/>
          <a:p>
            <a:endParaRPr lang="en-US" smtClean="0"/>
          </a:p>
        </p:txBody>
      </p:sp>
      <p:sp>
        <p:nvSpPr>
          <p:cNvPr id="498691" name="Footer Placeholder 3"/>
          <p:cNvSpPr>
            <a:spLocks noGrp="1"/>
          </p:cNvSpPr>
          <p:nvPr>
            <p:ph type="ftr" sz="quarter" idx="4"/>
          </p:nvPr>
        </p:nvSpPr>
        <p:spPr>
          <a:xfrm>
            <a:off x="0" y="8685894"/>
            <a:ext cx="2972098" cy="456595"/>
          </a:xfrm>
          <a:prstGeom prst="rect">
            <a:avLst/>
          </a:prstGeom>
          <a:noFill/>
        </p:spPr>
        <p:txBody>
          <a:bodyPr lIns="86493" tIns="43247" rIns="86493" bIns="43247"/>
          <a:lstStyle/>
          <a:p>
            <a:endParaRPr lang="pt-BR" smtClean="0"/>
          </a:p>
        </p:txBody>
      </p:sp>
      <p:sp>
        <p:nvSpPr>
          <p:cNvPr id="498692" name="Slide Number Placeholder 4"/>
          <p:cNvSpPr>
            <a:spLocks noGrp="1"/>
          </p:cNvSpPr>
          <p:nvPr>
            <p:ph type="sldNum" sz="quarter" idx="5"/>
          </p:nvPr>
        </p:nvSpPr>
        <p:spPr>
          <a:xfrm>
            <a:off x="3884414" y="8685894"/>
            <a:ext cx="2972098" cy="456595"/>
          </a:xfrm>
          <a:prstGeom prst="rect">
            <a:avLst/>
          </a:prstGeom>
          <a:noFill/>
        </p:spPr>
        <p:txBody>
          <a:bodyPr lIns="86493" tIns="43247" rIns="86493" bIns="43247"/>
          <a:lstStyle/>
          <a:p>
            <a:fld id="{60F5F4C5-C118-42AE-BFA7-C760B1364D34}" type="slidenum">
              <a:rPr lang="pt-BR" smtClean="0"/>
              <a:pPr/>
              <a:t>28</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58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5844" name="Espaço Reservado para Número de Slide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8163694-E342-4B93-B254-E8248070FF30}" type="slidenum">
              <a:rPr lang="pt-BR"/>
              <a:pPr fontAlgn="base">
                <a:spcBef>
                  <a:spcPct val="0"/>
                </a:spcBef>
                <a:spcAft>
                  <a:spcPct val="0"/>
                </a:spcAft>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Slide Image Placeholder 1"/>
          <p:cNvSpPr>
            <a:spLocks noGrp="1" noRot="1" noChangeAspect="1" noTextEdit="1"/>
          </p:cNvSpPr>
          <p:nvPr>
            <p:ph type="sldImg"/>
          </p:nvPr>
        </p:nvSpPr>
        <p:spPr>
          <a:ln/>
        </p:spPr>
      </p:sp>
      <p:sp>
        <p:nvSpPr>
          <p:cNvPr id="502786" name="Notes Placeholder 2"/>
          <p:cNvSpPr>
            <a:spLocks noGrp="1"/>
          </p:cNvSpPr>
          <p:nvPr>
            <p:ph type="body" idx="1"/>
          </p:nvPr>
        </p:nvSpPr>
        <p:spPr>
          <a:noFill/>
          <a:ln/>
        </p:spPr>
        <p:txBody>
          <a:bodyPr/>
          <a:lstStyle/>
          <a:p>
            <a:endParaRPr lang="en-US" smtClean="0"/>
          </a:p>
        </p:txBody>
      </p:sp>
      <p:sp>
        <p:nvSpPr>
          <p:cNvPr id="502787" name="Footer Placeholder 3"/>
          <p:cNvSpPr>
            <a:spLocks noGrp="1"/>
          </p:cNvSpPr>
          <p:nvPr>
            <p:ph type="ftr" sz="quarter" idx="4"/>
          </p:nvPr>
        </p:nvSpPr>
        <p:spPr>
          <a:xfrm>
            <a:off x="0" y="8685894"/>
            <a:ext cx="2972098" cy="456595"/>
          </a:xfrm>
          <a:prstGeom prst="rect">
            <a:avLst/>
          </a:prstGeom>
          <a:noFill/>
        </p:spPr>
        <p:txBody>
          <a:bodyPr lIns="86493" tIns="43247" rIns="86493" bIns="43247"/>
          <a:lstStyle/>
          <a:p>
            <a:endParaRPr lang="pt-BR" smtClean="0"/>
          </a:p>
        </p:txBody>
      </p:sp>
      <p:sp>
        <p:nvSpPr>
          <p:cNvPr id="502788" name="Slide Number Placeholder 4"/>
          <p:cNvSpPr>
            <a:spLocks noGrp="1"/>
          </p:cNvSpPr>
          <p:nvPr>
            <p:ph type="sldNum" sz="quarter" idx="5"/>
          </p:nvPr>
        </p:nvSpPr>
        <p:spPr>
          <a:xfrm>
            <a:off x="3884414" y="8685894"/>
            <a:ext cx="2972098" cy="456595"/>
          </a:xfrm>
          <a:prstGeom prst="rect">
            <a:avLst/>
          </a:prstGeom>
          <a:noFill/>
        </p:spPr>
        <p:txBody>
          <a:bodyPr lIns="86493" tIns="43247" rIns="86493" bIns="43247"/>
          <a:lstStyle/>
          <a:p>
            <a:fld id="{661A7543-5A8A-4A53-9A8B-AC03AB1B4461}" type="slidenum">
              <a:rPr lang="pt-BR" smtClean="0"/>
              <a:pPr/>
              <a:t>29</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a:xfrm>
            <a:off x="3884613" y="8685213"/>
            <a:ext cx="2971800" cy="457200"/>
          </a:xfrm>
          <a:prstGeom prst="rect">
            <a:avLst/>
          </a:prstGeom>
        </p:spPr>
        <p:txBody>
          <a:bodyPr/>
          <a:lstStyle/>
          <a:p>
            <a:pPr>
              <a:defRPr/>
            </a:pPr>
            <a:fld id="{BC7FCCF6-BA15-4E56-80C7-391C3F0EFDF0}" type="slidenum">
              <a:rPr lang="pt-BR" smtClean="0"/>
              <a:pPr>
                <a:defRPr/>
              </a:pPr>
              <a:t>30</a:t>
            </a:fld>
            <a:endParaRPr lang="pt-BR"/>
          </a:p>
        </p:txBody>
      </p:sp>
    </p:spTree>
    <p:extLst>
      <p:ext uri="{BB962C8B-B14F-4D97-AF65-F5344CB8AC3E}">
        <p14:creationId xmlns:p14="http://schemas.microsoft.com/office/powerpoint/2010/main" val="4018017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smtClean="0"/>
          </a:p>
        </p:txBody>
      </p:sp>
      <p:sp>
        <p:nvSpPr>
          <p:cNvPr id="43011" name="Footer Placeholder 3"/>
          <p:cNvSpPr>
            <a:spLocks noGrp="1"/>
          </p:cNvSpPr>
          <p:nvPr>
            <p:ph type="ftr" sz="quarter" idx="4"/>
          </p:nvPr>
        </p:nvSpPr>
        <p:spPr>
          <a:xfrm>
            <a:off x="0" y="8685894"/>
            <a:ext cx="2972098" cy="456595"/>
          </a:xfrm>
          <a:prstGeom prst="rect">
            <a:avLst/>
          </a:prstGeom>
          <a:noFill/>
        </p:spPr>
        <p:txBody>
          <a:bodyPr lIns="86493" tIns="43247" rIns="86493" bIns="43247"/>
          <a:lstStyle/>
          <a:p>
            <a:endParaRPr lang="pt-BR" smtClean="0"/>
          </a:p>
        </p:txBody>
      </p:sp>
      <p:sp>
        <p:nvSpPr>
          <p:cNvPr id="43012" name="Slide Number Placeholder 4"/>
          <p:cNvSpPr>
            <a:spLocks noGrp="1"/>
          </p:cNvSpPr>
          <p:nvPr>
            <p:ph type="sldNum" sz="quarter" idx="5"/>
          </p:nvPr>
        </p:nvSpPr>
        <p:spPr>
          <a:xfrm>
            <a:off x="3884414" y="8685894"/>
            <a:ext cx="2972098" cy="456595"/>
          </a:xfrm>
          <a:prstGeom prst="rect">
            <a:avLst/>
          </a:prstGeom>
          <a:noFill/>
        </p:spPr>
        <p:txBody>
          <a:bodyPr lIns="86493" tIns="43247" rIns="86493" bIns="43247"/>
          <a:lstStyle/>
          <a:p>
            <a:fld id="{65B8427E-D42E-45E5-9EA4-F88159C1A11E}" type="slidenum">
              <a:rPr lang="pt-BR" smtClean="0"/>
              <a:pPr/>
              <a:t>31</a:t>
            </a:fld>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a:xfrm>
            <a:off x="3884613" y="8685213"/>
            <a:ext cx="2971800" cy="457200"/>
          </a:xfrm>
          <a:prstGeom prst="rect">
            <a:avLst/>
          </a:prstGeom>
        </p:spPr>
        <p:txBody>
          <a:bodyPr/>
          <a:lstStyle/>
          <a:p>
            <a:pPr>
              <a:defRPr/>
            </a:pPr>
            <a:fld id="{BC7FCCF6-BA15-4E56-80C7-391C3F0EFDF0}" type="slidenum">
              <a:rPr lang="pt-BR" smtClean="0"/>
              <a:pPr>
                <a:defRPr/>
              </a:pPr>
              <a:t>32</a:t>
            </a:fld>
            <a:endParaRPr lang="pt-BR"/>
          </a:p>
        </p:txBody>
      </p:sp>
    </p:spTree>
    <p:extLst>
      <p:ext uri="{BB962C8B-B14F-4D97-AF65-F5344CB8AC3E}">
        <p14:creationId xmlns:p14="http://schemas.microsoft.com/office/powerpoint/2010/main" val="3993353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a:xfrm>
            <a:off x="3884613" y="8685213"/>
            <a:ext cx="2971800" cy="457200"/>
          </a:xfrm>
          <a:prstGeom prst="rect">
            <a:avLst/>
          </a:prstGeom>
        </p:spPr>
        <p:txBody>
          <a:bodyPr/>
          <a:lstStyle/>
          <a:p>
            <a:pPr>
              <a:defRPr/>
            </a:pPr>
            <a:fld id="{BC7FCCF6-BA15-4E56-80C7-391C3F0EFDF0}" type="slidenum">
              <a:rPr lang="pt-BR" smtClean="0"/>
              <a:pPr>
                <a:defRPr/>
              </a:pPr>
              <a:t>33</a:t>
            </a:fld>
            <a:endParaRPr lang="pt-BR"/>
          </a:p>
        </p:txBody>
      </p:sp>
    </p:spTree>
    <p:extLst>
      <p:ext uri="{BB962C8B-B14F-4D97-AF65-F5344CB8AC3E}">
        <p14:creationId xmlns:p14="http://schemas.microsoft.com/office/powerpoint/2010/main" val="294660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5693FD4-8F83-4EF7-AC3F-0DC0388986B0}" type="slidenum">
              <a:rPr lang="pt-BR" smtClean="0"/>
              <a:pPr/>
              <a:t>46</a:t>
            </a:fld>
            <a:endParaRPr lang="pt-B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47107" name="Rectangle 3"/>
          <p:cNvSpPr txBox="1">
            <a:spLocks noGrp="1" noChangeArrowheads="1"/>
          </p:cNvSpPr>
          <p:nvPr>
            <p:ph type="body"/>
          </p:nvPr>
        </p:nvSpPr>
        <p:spPr>
          <a:xfrm>
            <a:off x="685800" y="4343400"/>
            <a:ext cx="54832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48131" name="Rectangle 3"/>
          <p:cNvSpPr txBox="1">
            <a:spLocks noGrp="1" noChangeArrowheads="1"/>
          </p:cNvSpPr>
          <p:nvPr>
            <p:ph type="body"/>
          </p:nvPr>
        </p:nvSpPr>
        <p:spPr>
          <a:xfrm>
            <a:off x="685800" y="4343400"/>
            <a:ext cx="54832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pt-BR">
              <a:effectLst>
                <a:outerShdw blurRad="38100" dist="38100" dir="2700000" algn="tl">
                  <a:srgbClr val="000000">
                    <a:alpha val="43137"/>
                  </a:srgbClr>
                </a:outerShdw>
              </a:effectLst>
            </a:endParaRPr>
          </a:p>
        </p:txBody>
      </p:sp>
      <p:sp>
        <p:nvSpPr>
          <p:cNvPr id="55299" name="Rectangle 3"/>
          <p:cNvSpPr txBox="1">
            <a:spLocks noGrp="1" noChangeArrowheads="1"/>
          </p:cNvSpPr>
          <p:nvPr>
            <p:ph type="body"/>
          </p:nvPr>
        </p:nvSpPr>
        <p:spPr>
          <a:xfrm>
            <a:off x="685800" y="4343400"/>
            <a:ext cx="5483225" cy="41116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pt-BR" dirty="0" smtClean="0"/>
              <a:t>Microsoft </a:t>
            </a:r>
            <a:r>
              <a:rPr lang="pt-BR" b="1" dirty="0" smtClean="0"/>
              <a:t>Excelência em Engenharia</a:t>
            </a:r>
            <a:endParaRPr lang="pt-BR" dirty="0" smtClean="0"/>
          </a:p>
        </p:txBody>
      </p:sp>
      <p:sp>
        <p:nvSpPr>
          <p:cNvPr id="43011" name="Rectangle 25"/>
          <p:cNvSpPr>
            <a:spLocks noGrp="1" noChangeArrowheads="1"/>
          </p:cNvSpPr>
          <p:nvPr>
            <p:ph type="ftr" sz="quarter" idx="4"/>
          </p:nvPr>
        </p:nvSpPr>
        <p:spPr>
          <a:noFill/>
        </p:spPr>
        <p:txBody>
          <a:bodyPr/>
          <a:lstStyle/>
          <a:p>
            <a:r>
              <a:rPr lang="pt-BR" dirty="0" smtClean="0"/>
              <a:t>Confidencial da Microsoft</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pt-BR" smtClean="0"/>
              <a:pPr/>
              <a:t>50</a:t>
            </a:fld>
            <a:endParaRPr lang="pt-BR"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pt-BR" dirty="0" smtClean="0"/>
              <a:t>A sua apresentação é a mais clara e direta possível? Considere mover o conteúdo extra para o apêndice.</a:t>
            </a:r>
          </a:p>
          <a:p>
            <a:r>
              <a:rPr lang="pt-BR" dirty="0" smtClean="0"/>
              <a:t>Use slides de apêndice para armazenar conteúdo ao qual você queira fazer referência durante o slide de Perguntas ou que possa ser útil para os participantes investigarem mais a fundo no futuro.</a:t>
            </a:r>
          </a:p>
          <a:p>
            <a:pPr>
              <a:buFontTx/>
              <a:buNone/>
            </a:pPr>
            <a:endParaRPr lang="pt-BR" dirty="0" smtClean="0"/>
          </a:p>
          <a:p>
            <a:endParaRPr lang="pt-BR" dirty="0" smtClean="0"/>
          </a:p>
          <a:p>
            <a:endParaRPr lang="pt-BR" dirty="0" smtClean="0"/>
          </a:p>
          <a:p>
            <a:endParaRPr lang="pt-B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pt-BR"/>
            </a:pPr>
            <a:r>
              <a:rPr lang="pt-BR" dirty="0" smtClean="0"/>
              <a:t>Use um cabeçalho de seção para cada um dos tópicos, para que a transição seja evidente ao público. </a:t>
            </a:r>
          </a:p>
          <a:p>
            <a:endParaRPr lang="pt-BR" dirty="0"/>
          </a:p>
        </p:txBody>
      </p:sp>
      <p:sp>
        <p:nvSpPr>
          <p:cNvPr id="4" name="Slide Number Placeholder 3"/>
          <p:cNvSpPr>
            <a:spLocks noGrp="1"/>
          </p:cNvSpPr>
          <p:nvPr>
            <p:ph type="sldNum" sz="quarter" idx="10"/>
          </p:nvPr>
        </p:nvSpPr>
        <p:spPr/>
        <p:txBody>
          <a:bodyPr/>
          <a:lstStyle/>
          <a:p>
            <a:fld id="{75693FD4-8F83-4EF7-AC3F-0DC0388986B0}" type="slidenum">
              <a:rPr lang="pt-BR" smtClean="0"/>
              <a:pPr/>
              <a:t>3</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pt-BR" dirty="0" smtClean="0"/>
              <a:t>Forneça uma breve visão geral da apresentação.</a:t>
            </a:r>
            <a:r>
              <a:rPr lang="pt-BR" baseline="0" dirty="0" smtClean="0"/>
              <a:t> D</a:t>
            </a:r>
            <a:r>
              <a:rPr lang="pt-BR" dirty="0" smtClean="0"/>
              <a:t>escreva o foco principal da apresentação e por que ela é importante.</a:t>
            </a:r>
          </a:p>
          <a:p>
            <a:pPr>
              <a:lnSpc>
                <a:spcPct val="80000"/>
              </a:lnSpc>
            </a:pPr>
            <a:r>
              <a:rPr lang="pt-BR" dirty="0" smtClean="0"/>
              <a:t>Introduza cada um dos principais tópicos.</a:t>
            </a:r>
          </a:p>
          <a:p>
            <a:r>
              <a:rPr lang="pt-BR" dirty="0" smtClean="0"/>
              <a:t>Para fornecer um roteiro para o público, você</a:t>
            </a:r>
            <a:r>
              <a:rPr lang="pt-BR" baseline="0" dirty="0" smtClean="0"/>
              <a:t> pode </a:t>
            </a:r>
            <a:r>
              <a:rPr lang="pt-BR" dirty="0" smtClean="0"/>
              <a:t>repita este slide de Visão Geral por toda a apresentação, realçando o tópico específico que você discutirá em seguida.</a:t>
            </a:r>
          </a:p>
        </p:txBody>
      </p:sp>
      <p:sp>
        <p:nvSpPr>
          <p:cNvPr id="4" name="Slide Number Placeholder 3"/>
          <p:cNvSpPr>
            <a:spLocks noGrp="1"/>
          </p:cNvSpPr>
          <p:nvPr>
            <p:ph type="sldNum" sz="quarter" idx="10"/>
          </p:nvPr>
        </p:nvSpPr>
        <p:spPr/>
        <p:txBody>
          <a:bodyPr/>
          <a:lstStyle/>
          <a:p>
            <a:fld id="{EC6EAC7D-5A89-47C2-8ABA-56C9C2DEF7A4}" type="slidenum">
              <a:rPr lang="pt-BR" smtClean="0"/>
              <a:pPr/>
              <a:t>7</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pt-BR"/>
            </a:pPr>
            <a:r>
              <a:rPr lang="pt-BR" dirty="0" smtClean="0"/>
              <a:t>Use um cabeçalho de seção para cada um dos tópicos, para que a transição seja evidente ao público. </a:t>
            </a:r>
          </a:p>
          <a:p>
            <a:endParaRPr lang="pt-BR" dirty="0"/>
          </a:p>
        </p:txBody>
      </p:sp>
      <p:sp>
        <p:nvSpPr>
          <p:cNvPr id="4" name="Slide Number Placeholder 3"/>
          <p:cNvSpPr>
            <a:spLocks noGrp="1"/>
          </p:cNvSpPr>
          <p:nvPr>
            <p:ph type="sldNum" sz="quarter" idx="10"/>
          </p:nvPr>
        </p:nvSpPr>
        <p:spPr/>
        <p:txBody>
          <a:bodyPr/>
          <a:lstStyle/>
          <a:p>
            <a:fld id="{75693FD4-8F83-4EF7-AC3F-0DC0388986B0}" type="slidenum">
              <a:rPr lang="pt-BR" smtClean="0"/>
              <a:pPr/>
              <a:t>13</a:t>
            </a:fld>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4225588" y="-11796713"/>
            <a:ext cx="16649701" cy="12488863"/>
          </a:xfrm>
        </p:spPr>
      </p:sp>
      <p:sp>
        <p:nvSpPr>
          <p:cNvPr id="33795" name="Rectangle 3"/>
          <p:cNvSpPr>
            <a:spLocks noGrp="1" noChangeArrowheads="1"/>
          </p:cNvSpPr>
          <p:nvPr>
            <p:ph type="body" idx="1"/>
          </p:nvPr>
        </p:nvSpPr>
        <p:spPr>
          <a:noFill/>
        </p:spPr>
        <p:txBody>
          <a:bodyPr/>
          <a:lstStyle/>
          <a:p>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4225588" y="-11796713"/>
            <a:ext cx="16649701" cy="12488863"/>
          </a:xfrm>
        </p:spPr>
      </p:sp>
      <p:sp>
        <p:nvSpPr>
          <p:cNvPr id="33795" name="Rectangle 3"/>
          <p:cNvSpPr>
            <a:spLocks noGrp="1" noChangeArrowheads="1"/>
          </p:cNvSpPr>
          <p:nvPr>
            <p:ph type="body" idx="1"/>
          </p:nvPr>
        </p:nvSpPr>
        <p:spPr>
          <a:noFill/>
        </p:spPr>
        <p:txBody>
          <a:bodyPr/>
          <a:lstStyle/>
          <a:p>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4225588" y="-11796713"/>
            <a:ext cx="16649701" cy="12488863"/>
          </a:xfrm>
        </p:spPr>
      </p:sp>
      <p:sp>
        <p:nvSpPr>
          <p:cNvPr id="33795" name="Rectangle 3"/>
          <p:cNvSpPr>
            <a:spLocks noGrp="1" noChangeArrowheads="1"/>
          </p:cNvSpPr>
          <p:nvPr>
            <p:ph type="body" idx="1"/>
          </p:nvPr>
        </p:nvSpPr>
        <p:spPr>
          <a:noFill/>
        </p:spPr>
        <p:txBody>
          <a:bodyP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pt-BR"/>
            </a:pPr>
            <a:r>
              <a:rPr lang="pt-BR" sz="1200" dirty="0" smtClean="0"/>
              <a:t>Esta é outra opção</a:t>
            </a:r>
            <a:r>
              <a:rPr lang="pt-BR" sz="1200" baseline="0" dirty="0" smtClean="0"/>
              <a:t> para um slide de Visão Geral usando transições.</a:t>
            </a:r>
            <a:endParaRPr lang="pt-BR" sz="1200" dirty="0" smtClean="0"/>
          </a:p>
          <a:p>
            <a:endParaRPr lang="pt-BR" dirty="0"/>
          </a:p>
        </p:txBody>
      </p:sp>
      <p:sp>
        <p:nvSpPr>
          <p:cNvPr id="4" name="Slide Number Placeholder 3"/>
          <p:cNvSpPr>
            <a:spLocks noGrp="1"/>
          </p:cNvSpPr>
          <p:nvPr>
            <p:ph type="sldNum" sz="quarter" idx="10"/>
          </p:nvPr>
        </p:nvSpPr>
        <p:spPr/>
        <p:txBody>
          <a:bodyPr/>
          <a:lstStyle/>
          <a:p>
            <a:fld id="{75693FD4-8F83-4EF7-AC3F-0DC0388986B0}" type="slidenum">
              <a:rPr lang="pt-BR" smtClean="0"/>
              <a:pPr/>
              <a:t>17</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pt-BR" b="1" cap="small" baseline="0">
                <a:solidFill>
                  <a:srgbClr val="003300"/>
                </a:solidFill>
              </a:defRPr>
            </a:lvl1pPr>
          </a:lstStyle>
          <a:p>
            <a:r>
              <a:rPr kumimoji="0" lang="pt-BR"/>
              <a:t>Clique para editar o título Mestre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pt-BR" sz="2000" b="0">
                <a:solidFill>
                  <a:schemeClr val="tx1"/>
                </a:solidFill>
                <a:latin typeface="Georgia" pitchFamily="18" charset="0"/>
              </a:defRPr>
            </a:lvl1pPr>
            <a:lvl2pPr marL="457200" indent="0" algn="ctr" eaLnBrk="1" latinLnBrk="0" hangingPunct="1">
              <a:buNone/>
              <a:defRPr kumimoji="0" lang="pt-BR">
                <a:solidFill>
                  <a:schemeClr val="tx1">
                    <a:tint val="75000"/>
                  </a:schemeClr>
                </a:solidFill>
              </a:defRPr>
            </a:lvl2pPr>
            <a:lvl3pPr marL="914400" indent="0" algn="ctr" eaLnBrk="1" latinLnBrk="0" hangingPunct="1">
              <a:buNone/>
              <a:defRPr kumimoji="0" lang="pt-BR">
                <a:solidFill>
                  <a:schemeClr val="tx1">
                    <a:tint val="75000"/>
                  </a:schemeClr>
                </a:solidFill>
              </a:defRPr>
            </a:lvl3pPr>
            <a:lvl4pPr marL="1371600" indent="0" algn="ctr" eaLnBrk="1" latinLnBrk="0" hangingPunct="1">
              <a:buNone/>
              <a:defRPr kumimoji="0" lang="pt-BR">
                <a:solidFill>
                  <a:schemeClr val="tx1">
                    <a:tint val="75000"/>
                  </a:schemeClr>
                </a:solidFill>
              </a:defRPr>
            </a:lvl4pPr>
            <a:lvl5pPr marL="1828800" indent="0" algn="ctr" eaLnBrk="1" latinLnBrk="0" hangingPunct="1">
              <a:buNone/>
              <a:defRPr kumimoji="0" lang="pt-BR">
                <a:solidFill>
                  <a:schemeClr val="tx1">
                    <a:tint val="75000"/>
                  </a:schemeClr>
                </a:solidFill>
              </a:defRPr>
            </a:lvl5pPr>
            <a:lvl6pPr marL="2286000" indent="0" algn="ctr" eaLnBrk="1" latinLnBrk="0" hangingPunct="1">
              <a:buNone/>
              <a:defRPr kumimoji="0" lang="pt-BR">
                <a:solidFill>
                  <a:schemeClr val="tx1">
                    <a:tint val="75000"/>
                  </a:schemeClr>
                </a:solidFill>
              </a:defRPr>
            </a:lvl6pPr>
            <a:lvl7pPr marL="2743200" indent="0" algn="ctr" eaLnBrk="1" latinLnBrk="0" hangingPunct="1">
              <a:buNone/>
              <a:defRPr kumimoji="0" lang="pt-BR">
                <a:solidFill>
                  <a:schemeClr val="tx1">
                    <a:tint val="75000"/>
                  </a:schemeClr>
                </a:solidFill>
              </a:defRPr>
            </a:lvl7pPr>
            <a:lvl8pPr marL="3200400" indent="0" algn="ctr" eaLnBrk="1" latinLnBrk="0" hangingPunct="1">
              <a:buNone/>
              <a:defRPr kumimoji="0" lang="pt-BR">
                <a:solidFill>
                  <a:schemeClr val="tx1">
                    <a:tint val="75000"/>
                  </a:schemeClr>
                </a:solidFill>
              </a:defRPr>
            </a:lvl8pPr>
            <a:lvl9pPr marL="3657600" indent="0" algn="ctr" eaLnBrk="1" latinLnBrk="0" hangingPunct="1">
              <a:buNone/>
              <a:defRPr kumimoji="0" lang="pt-BR">
                <a:solidFill>
                  <a:schemeClr val="tx1">
                    <a:tint val="75000"/>
                  </a:schemeClr>
                </a:solidFill>
              </a:defRPr>
            </a:lvl9pPr>
          </a:lstStyle>
          <a:p>
            <a:pPr eaLnBrk="1" latinLnBrk="0" hangingPunct="1"/>
            <a:r>
              <a:rPr lang="pt-BR" smtClean="0"/>
              <a:t>Clique para editar o estilo do subtítulo mestre</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pt-BR" sz="2000" baseline="0"/>
            </a:lvl1pPr>
          </a:lstStyle>
          <a:p>
            <a:r>
              <a:rPr kumimoji="0" lang="pt-BR"/>
              <a:t>Logotipo da Empresa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pt-BR" smtClean="0"/>
              <a:t>Clique para editar o título mestre</a:t>
            </a:r>
            <a:endParaRPr/>
          </a:p>
        </p:txBody>
      </p:sp>
      <p:sp>
        <p:nvSpPr>
          <p:cNvPr id="3" name="Date Placeholder 2"/>
          <p:cNvSpPr>
            <a:spLocks noGrp="1"/>
          </p:cNvSpPr>
          <p:nvPr>
            <p:ph type="dt" sz="half" idx="10"/>
          </p:nvPr>
        </p:nvSpPr>
        <p:spPr/>
        <p:txBody>
          <a:bodyPr/>
          <a:lstStyle/>
          <a:p>
            <a:fld id="{757B281C-5159-4971-8228-52B9A72E9ED2}" type="datetimeFigureOut">
              <a:pPr/>
              <a:t>18/10/2013</a:t>
            </a:fld>
            <a:endParaRPr kumimoji="0" lang="pt-BR"/>
          </a:p>
        </p:txBody>
      </p:sp>
      <p:sp>
        <p:nvSpPr>
          <p:cNvPr id="4" name="Footer Placeholder 3"/>
          <p:cNvSpPr>
            <a:spLocks noGrp="1"/>
          </p:cNvSpPr>
          <p:nvPr>
            <p:ph type="ftr" sz="quarter" idx="11"/>
          </p:nvPr>
        </p:nvSpPr>
        <p:spPr/>
        <p:txBody>
          <a:bodyPr/>
          <a:lstStyle/>
          <a:p>
            <a:endParaRPr kumimoji="0" lang="pt-BR"/>
          </a:p>
        </p:txBody>
      </p:sp>
      <p:sp>
        <p:nvSpPr>
          <p:cNvPr id="5" name="Slide Number Placeholder 4"/>
          <p:cNvSpPr>
            <a:spLocks noGrp="1"/>
          </p:cNvSpPr>
          <p:nvPr>
            <p:ph type="sldNum" sz="quarter" idx="12"/>
          </p:nvPr>
        </p:nvSpPr>
        <p:spPr/>
        <p:txBody>
          <a:bodyPr/>
          <a:lstStyle/>
          <a:p>
            <a:fld id="{33D6E5A2-EC83-451F-A719-9AC1370DD5CF}" type="slidenum">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18/10/2013</a:t>
            </a:fld>
            <a:endParaRPr kumimoji="0" lang="pt-BR"/>
          </a:p>
        </p:txBody>
      </p:sp>
      <p:sp>
        <p:nvSpPr>
          <p:cNvPr id="3" name="Footer Placeholder 2"/>
          <p:cNvSpPr>
            <a:spLocks noGrp="1"/>
          </p:cNvSpPr>
          <p:nvPr>
            <p:ph type="ftr" sz="quarter" idx="11"/>
          </p:nvPr>
        </p:nvSpPr>
        <p:spPr/>
        <p:txBody>
          <a:bodyPr/>
          <a:lstStyle/>
          <a:p>
            <a:endParaRPr kumimoji="0" lang="pt-BR"/>
          </a:p>
        </p:txBody>
      </p:sp>
      <p:sp>
        <p:nvSpPr>
          <p:cNvPr id="4" name="Slide Number Placeholder 3"/>
          <p:cNvSpPr>
            <a:spLocks noGrp="1"/>
          </p:cNvSpPr>
          <p:nvPr>
            <p:ph type="sldNum" sz="quarter" idx="12"/>
          </p:nvPr>
        </p:nvSpPr>
        <p:spPr/>
        <p:txBody>
          <a:bodyPr/>
          <a:lstStyle/>
          <a:p>
            <a:fld id="{33D6E5A2-EC83-451F-A719-9AC1370DD5CF}" type="slidenum">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mente Plano de Fu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18/10/2013</a:t>
            </a:fld>
            <a:endParaRPr kumimoji="0" lang="pt-BR"/>
          </a:p>
        </p:txBody>
      </p:sp>
      <p:sp>
        <p:nvSpPr>
          <p:cNvPr id="4" name="Footer Placeholder 4"/>
          <p:cNvSpPr>
            <a:spLocks noGrp="1"/>
          </p:cNvSpPr>
          <p:nvPr>
            <p:ph type="ftr" sz="quarter" idx="11"/>
          </p:nvPr>
        </p:nvSpPr>
        <p:spPr>
          <a:xfrm>
            <a:off x="3352800" y="6356350"/>
            <a:ext cx="2895600" cy="365125"/>
          </a:xfrm>
        </p:spPr>
        <p:txBody>
          <a:bodyPr/>
          <a:lstStyle/>
          <a:p>
            <a:endParaRPr kumimoji="0" lang="pt-B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Slide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7D0065BE-0657-4A47-90AD-C21C55E16B19}" type="datetime4">
              <a:rPr lang="en-US" smtClean="0"/>
              <a:pPr/>
              <a:t>April 13,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1275F0A8-B1BC-4DA0-9716-3DEB172FD3BB}" type="slidenum">
              <a:rPr lang="es-PE" smtClean="0"/>
              <a:pPr/>
              <a:t>‹nº›</a:t>
            </a:fld>
            <a:endParaRPr lang="es-PE" sz="1600">
              <a:solidFill>
                <a:srgbClr val="4D4D4D"/>
              </a:solidFill>
              <a:latin typeface="Calibri" pitchFamily="34" charset="0"/>
              <a:sym typeface="Calibri" pitchFamily="34" charset="0"/>
            </a:endParaRPr>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pt-BR" smtClean="0"/>
              <a:t>Clique para editar o título mestre</a:t>
            </a:r>
            <a:endParaRPr lang="en-US" dirty="0"/>
          </a:p>
        </p:txBody>
      </p:sp>
    </p:spTree>
    <p:extLst>
      <p:ext uri="{BB962C8B-B14F-4D97-AF65-F5344CB8AC3E}">
        <p14:creationId xmlns:p14="http://schemas.microsoft.com/office/powerpoint/2010/main" val="1882211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abeçalho da Seçã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pt-BR" sz="4000" b="1" cap="small" baseline="0">
                <a:solidFill>
                  <a:srgbClr val="003300"/>
                </a:solidFill>
              </a:defRPr>
            </a:lvl1pPr>
          </a:lstStyle>
          <a:p>
            <a:r>
              <a:rPr kumimoji="0" lang="pt-BR"/>
              <a:t>Clique para editar o título Mestre</a:t>
            </a:r>
          </a:p>
        </p:txBody>
      </p:sp>
      <p:sp>
        <p:nvSpPr>
          <p:cNvPr id="4" name="Date Placeholder 3"/>
          <p:cNvSpPr>
            <a:spLocks noGrp="1"/>
          </p:cNvSpPr>
          <p:nvPr>
            <p:ph type="dt" sz="half" idx="10"/>
          </p:nvPr>
        </p:nvSpPr>
        <p:spPr/>
        <p:txBody>
          <a:bodyPr/>
          <a:lstStyle/>
          <a:p>
            <a:fld id="{757B281C-5159-4971-8228-52B9A72E9ED2}" type="datetimeFigureOut">
              <a:pPr/>
              <a:t>18/10/2013</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pt-B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pt-BR" sz="1800"/>
            </a:lvl1pPr>
          </a:lstStyle>
          <a:p>
            <a:r>
              <a:rPr kumimoji="0" lang="pt-BR"/>
              <a:t>Logotipo da Empresa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Conteú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pt-BR"/>
            </a:lvl1pPr>
          </a:lstStyle>
          <a:p>
            <a:r>
              <a:rPr kumimoji="0" lang="pt-BR"/>
              <a:t>Clique para editar o título Mestre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pt-BR" sz="3200">
                <a:latin typeface="+mn-lt"/>
              </a:defRPr>
            </a:lvl1pPr>
            <a:lvl2pPr eaLnBrk="1" latinLnBrk="0" hangingPunct="1">
              <a:defRPr kumimoji="0" lang="pt-BR" sz="2800">
                <a:latin typeface="+mn-lt"/>
              </a:defRPr>
            </a:lvl2pPr>
            <a:lvl3pPr eaLnBrk="1" latinLnBrk="0" hangingPunct="1">
              <a:defRPr kumimoji="0" lang="pt-BR" sz="2400">
                <a:latin typeface="+mn-lt"/>
              </a:defRPr>
            </a:lvl3pPr>
            <a:lvl4pPr eaLnBrk="1" latinLnBrk="0" hangingPunct="1">
              <a:defRPr kumimoji="0" lang="pt-BR" sz="2400">
                <a:latin typeface="+mn-lt"/>
              </a:defRPr>
            </a:lvl4pPr>
            <a:lvl5pPr eaLnBrk="1" latinLnBrk="0" hangingPunct="1">
              <a:defRPr kumimoji="0" lang="pt-BR" sz="2400">
                <a:latin typeface="+mn-lt"/>
              </a:defRPr>
            </a:lvl5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Date Placeholder 3"/>
          <p:cNvSpPr>
            <a:spLocks noGrp="1"/>
          </p:cNvSpPr>
          <p:nvPr>
            <p:ph type="dt" sz="half" idx="10"/>
          </p:nvPr>
        </p:nvSpPr>
        <p:spPr/>
        <p:txBody>
          <a:bodyPr/>
          <a:lstStyle/>
          <a:p>
            <a:fld id="{757B281C-5159-4971-8228-52B9A72E9ED2}" type="datetimeFigureOut">
              <a:pPr/>
              <a:t>18/10/2013</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pt-BR" smtClean="0"/>
              <a:t>Clique para editar o título mestre</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pt-BR" sz="2800"/>
            </a:lvl1pPr>
            <a:lvl2pPr eaLnBrk="1" latinLnBrk="0" hangingPunct="1">
              <a:defRPr kumimoji="0" lang="pt-BR" sz="2400"/>
            </a:lvl2pPr>
            <a:lvl3pPr eaLnBrk="1" latinLnBrk="0" hangingPunct="1">
              <a:defRPr kumimoji="0" lang="pt-BR" sz="2000"/>
            </a:lvl3pPr>
            <a:lvl4pPr eaLnBrk="1" latinLnBrk="0" hangingPunct="1">
              <a:defRPr kumimoji="0" lang="pt-BR" sz="1800"/>
            </a:lvl4pPr>
            <a:lvl5pPr eaLnBrk="1" latinLnBrk="0" hangingPunct="1">
              <a:defRPr kumimoji="0" lang="pt-BR" sz="1800"/>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pt-BR" sz="2800"/>
            </a:lvl1pPr>
            <a:lvl2pPr eaLnBrk="1" latinLnBrk="0" hangingPunct="1">
              <a:defRPr kumimoji="0" lang="pt-BR" sz="2400"/>
            </a:lvl2pPr>
            <a:lvl3pPr eaLnBrk="1" latinLnBrk="0" hangingPunct="1">
              <a:defRPr kumimoji="0" lang="pt-BR" sz="2000"/>
            </a:lvl3pPr>
            <a:lvl4pPr eaLnBrk="1" latinLnBrk="0" hangingPunct="1">
              <a:defRPr kumimoji="0" lang="pt-BR" sz="1800"/>
            </a:lvl4pPr>
            <a:lvl5pPr eaLnBrk="1" latinLnBrk="0" hangingPunct="1">
              <a:defRPr kumimoji="0" lang="pt-BR" sz="1800"/>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5" name="Date Placeholder 4"/>
          <p:cNvSpPr>
            <a:spLocks noGrp="1"/>
          </p:cNvSpPr>
          <p:nvPr>
            <p:ph type="dt" sz="half" idx="10"/>
          </p:nvPr>
        </p:nvSpPr>
        <p:spPr/>
        <p:txBody>
          <a:bodyPr/>
          <a:lstStyle/>
          <a:p>
            <a:fld id="{757B281C-5159-4971-8228-52B9A72E9ED2}" type="datetimeFigureOut">
              <a:pPr/>
              <a:t>18/10/2013</a:t>
            </a:fld>
            <a:endParaRPr kumimoji="0" lang="pt-BR"/>
          </a:p>
        </p:txBody>
      </p:sp>
      <p:sp>
        <p:nvSpPr>
          <p:cNvPr id="6" name="Footer Placeholder 5"/>
          <p:cNvSpPr>
            <a:spLocks noGrp="1"/>
          </p:cNvSpPr>
          <p:nvPr>
            <p:ph type="ftr" sz="quarter" idx="11"/>
          </p:nvPr>
        </p:nvSpPr>
        <p:spPr/>
        <p:txBody>
          <a:bodyPr/>
          <a:lstStyle/>
          <a:p>
            <a:endParaRPr kumimoji="0" lang="pt-BR"/>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pt-BR"/>
            </a:lvl1pPr>
          </a:lstStyle>
          <a:p>
            <a:pPr eaLnBrk="1" latinLnBrk="0" hangingPunct="1"/>
            <a:r>
              <a:rPr lang="pt-BR" smtClean="0"/>
              <a:t>Clique para editar o título mestre</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pt-BR" sz="2400" b="1"/>
            </a:lvl1pPr>
            <a:lvl2pPr marL="457200" indent="0" eaLnBrk="1" latinLnBrk="0" hangingPunct="1">
              <a:buNone/>
              <a:defRPr kumimoji="0" lang="pt-BR" sz="2000" b="1"/>
            </a:lvl2pPr>
            <a:lvl3pPr marL="914400" indent="0" eaLnBrk="1" latinLnBrk="0" hangingPunct="1">
              <a:buNone/>
              <a:defRPr kumimoji="0" lang="pt-BR" sz="1800" b="1"/>
            </a:lvl3pPr>
            <a:lvl4pPr marL="1371600" indent="0" eaLnBrk="1" latinLnBrk="0" hangingPunct="1">
              <a:buNone/>
              <a:defRPr kumimoji="0" lang="pt-BR" sz="1600" b="1"/>
            </a:lvl4pPr>
            <a:lvl5pPr marL="1828800" indent="0" eaLnBrk="1" latinLnBrk="0" hangingPunct="1">
              <a:buNone/>
              <a:defRPr kumimoji="0" lang="pt-BR" sz="1600" b="1"/>
            </a:lvl5pPr>
            <a:lvl6pPr marL="2286000" indent="0" eaLnBrk="1" latinLnBrk="0" hangingPunct="1">
              <a:buNone/>
              <a:defRPr kumimoji="0" lang="pt-BR" sz="1600" b="1"/>
            </a:lvl6pPr>
            <a:lvl7pPr marL="2743200" indent="0" eaLnBrk="1" latinLnBrk="0" hangingPunct="1">
              <a:buNone/>
              <a:defRPr kumimoji="0" lang="pt-BR" sz="1600" b="1"/>
            </a:lvl7pPr>
            <a:lvl8pPr marL="3200400" indent="0" eaLnBrk="1" latinLnBrk="0" hangingPunct="1">
              <a:buNone/>
              <a:defRPr kumimoji="0" lang="pt-BR" sz="1600" b="1"/>
            </a:lvl8pPr>
            <a:lvl9pPr marL="3657600" indent="0" eaLnBrk="1" latinLnBrk="0" hangingPunct="1">
              <a:buNone/>
              <a:defRPr kumimoji="0" lang="pt-BR" sz="1600" b="1"/>
            </a:lvl9pPr>
          </a:lstStyle>
          <a:p>
            <a:pPr lvl="0" eaLnBrk="1" latinLnBrk="0" hangingPunct="1"/>
            <a:r>
              <a:rPr lang="pt-BR" smtClean="0"/>
              <a:t>Clique para editar o texto mestre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pt-BR" sz="2400"/>
            </a:lvl1pPr>
            <a:lvl2pPr eaLnBrk="1" latinLnBrk="0" hangingPunct="1">
              <a:defRPr kumimoji="0" lang="pt-BR" sz="2000"/>
            </a:lvl2pPr>
            <a:lvl3pPr eaLnBrk="1" latinLnBrk="0" hangingPunct="1">
              <a:defRPr kumimoji="0" lang="pt-BR" sz="1800"/>
            </a:lvl3pPr>
            <a:lvl4pPr eaLnBrk="1" latinLnBrk="0" hangingPunct="1">
              <a:defRPr kumimoji="0" lang="pt-BR" sz="1600"/>
            </a:lvl4pPr>
            <a:lvl5pPr eaLnBrk="1" latinLnBrk="0" hangingPunct="1">
              <a:defRPr kumimoji="0" lang="pt-BR" sz="1600"/>
            </a:lvl5pPr>
            <a:lvl6pPr eaLnBrk="1" latinLnBrk="0" hangingPunct="1">
              <a:defRPr kumimoji="0" lang="pt-BR" sz="1600"/>
            </a:lvl6pPr>
            <a:lvl7pPr eaLnBrk="1" latinLnBrk="0" hangingPunct="1">
              <a:defRPr kumimoji="0" lang="pt-BR" sz="1600"/>
            </a:lvl7pPr>
            <a:lvl8pPr eaLnBrk="1" latinLnBrk="0" hangingPunct="1">
              <a:defRPr kumimoji="0" lang="pt-BR" sz="1600"/>
            </a:lvl8pPr>
            <a:lvl9pPr eaLnBrk="1" latinLnBrk="0" hangingPunct="1">
              <a:defRPr kumimoji="0" lang="pt-BR" sz="16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pt-BR" sz="2400" b="1"/>
            </a:lvl1pPr>
            <a:lvl2pPr marL="457200" indent="0" eaLnBrk="1" latinLnBrk="0" hangingPunct="1">
              <a:buNone/>
              <a:defRPr kumimoji="0" lang="pt-BR" sz="2000" b="1"/>
            </a:lvl2pPr>
            <a:lvl3pPr marL="914400" indent="0" eaLnBrk="1" latinLnBrk="0" hangingPunct="1">
              <a:buNone/>
              <a:defRPr kumimoji="0" lang="pt-BR" sz="1800" b="1"/>
            </a:lvl3pPr>
            <a:lvl4pPr marL="1371600" indent="0" eaLnBrk="1" latinLnBrk="0" hangingPunct="1">
              <a:buNone/>
              <a:defRPr kumimoji="0" lang="pt-BR" sz="1600" b="1"/>
            </a:lvl4pPr>
            <a:lvl5pPr marL="1828800" indent="0" eaLnBrk="1" latinLnBrk="0" hangingPunct="1">
              <a:buNone/>
              <a:defRPr kumimoji="0" lang="pt-BR" sz="1600" b="1"/>
            </a:lvl5pPr>
            <a:lvl6pPr marL="2286000" indent="0" eaLnBrk="1" latinLnBrk="0" hangingPunct="1">
              <a:buNone/>
              <a:defRPr kumimoji="0" lang="pt-BR" sz="1600" b="1"/>
            </a:lvl6pPr>
            <a:lvl7pPr marL="2743200" indent="0" eaLnBrk="1" latinLnBrk="0" hangingPunct="1">
              <a:buNone/>
              <a:defRPr kumimoji="0" lang="pt-BR" sz="1600" b="1"/>
            </a:lvl7pPr>
            <a:lvl8pPr marL="3200400" indent="0" eaLnBrk="1" latinLnBrk="0" hangingPunct="1">
              <a:buNone/>
              <a:defRPr kumimoji="0" lang="pt-BR" sz="1600" b="1"/>
            </a:lvl8pPr>
            <a:lvl9pPr marL="3657600" indent="0" eaLnBrk="1" latinLnBrk="0" hangingPunct="1">
              <a:buNone/>
              <a:defRPr kumimoji="0" lang="pt-BR" sz="1600" b="1"/>
            </a:lvl9pPr>
          </a:lstStyle>
          <a:p>
            <a:pPr lvl="0" eaLnBrk="1" latinLnBrk="0" hangingPunct="1"/>
            <a:r>
              <a:rPr lang="pt-BR" smtClean="0"/>
              <a:t>Clique para editar o texto mestre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pt-BR" sz="2400"/>
            </a:lvl1pPr>
            <a:lvl2pPr eaLnBrk="1" latinLnBrk="0" hangingPunct="1">
              <a:defRPr kumimoji="0" lang="pt-BR" sz="2000"/>
            </a:lvl2pPr>
            <a:lvl3pPr eaLnBrk="1" latinLnBrk="0" hangingPunct="1">
              <a:defRPr kumimoji="0" lang="pt-BR" sz="1800"/>
            </a:lvl3pPr>
            <a:lvl4pPr eaLnBrk="1" latinLnBrk="0" hangingPunct="1">
              <a:defRPr kumimoji="0" lang="pt-BR" sz="1600"/>
            </a:lvl4pPr>
            <a:lvl5pPr eaLnBrk="1" latinLnBrk="0" hangingPunct="1">
              <a:defRPr kumimoji="0" lang="pt-BR" sz="1600"/>
            </a:lvl5pPr>
            <a:lvl6pPr eaLnBrk="1" latinLnBrk="0" hangingPunct="1">
              <a:defRPr kumimoji="0" lang="pt-BR" sz="1600"/>
            </a:lvl6pPr>
            <a:lvl7pPr eaLnBrk="1" latinLnBrk="0" hangingPunct="1">
              <a:defRPr kumimoji="0" lang="pt-BR" sz="1600"/>
            </a:lvl7pPr>
            <a:lvl8pPr eaLnBrk="1" latinLnBrk="0" hangingPunct="1">
              <a:defRPr kumimoji="0" lang="pt-BR" sz="1600"/>
            </a:lvl8pPr>
            <a:lvl9pPr eaLnBrk="1" latinLnBrk="0" hangingPunct="1">
              <a:defRPr kumimoji="0" lang="pt-BR" sz="16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7" name="Date Placeholder 6"/>
          <p:cNvSpPr>
            <a:spLocks noGrp="1"/>
          </p:cNvSpPr>
          <p:nvPr>
            <p:ph type="dt" sz="half" idx="10"/>
          </p:nvPr>
        </p:nvSpPr>
        <p:spPr/>
        <p:txBody>
          <a:bodyPr/>
          <a:lstStyle/>
          <a:p>
            <a:fld id="{757B281C-5159-4971-8228-52B9A72E9ED2}" type="datetimeFigureOut">
              <a:pPr/>
              <a:t>18/10/2013</a:t>
            </a:fld>
            <a:endParaRPr kumimoji="0" lang="pt-BR"/>
          </a:p>
        </p:txBody>
      </p:sp>
      <p:sp>
        <p:nvSpPr>
          <p:cNvPr id="8" name="Footer Placeholder 7"/>
          <p:cNvSpPr>
            <a:spLocks noGrp="1"/>
          </p:cNvSpPr>
          <p:nvPr>
            <p:ph type="ftr" sz="quarter" idx="11"/>
          </p:nvPr>
        </p:nvSpPr>
        <p:spPr/>
        <p:txBody>
          <a:bodyPr/>
          <a:lstStyle/>
          <a:p>
            <a:endParaRPr kumimoji="0" lang="pt-BR"/>
          </a:p>
        </p:txBody>
      </p:sp>
      <p:sp>
        <p:nvSpPr>
          <p:cNvPr id="9" name="Slide Number Placeholder 8"/>
          <p:cNvSpPr>
            <a:spLocks noGrp="1"/>
          </p:cNvSpPr>
          <p:nvPr>
            <p:ph type="sldNum" sz="quarter" idx="12"/>
          </p:nvPr>
        </p:nvSpPr>
        <p:spPr/>
        <p:txBody>
          <a:bodyPr/>
          <a:lstStyle/>
          <a:p>
            <a:fld id="{33D6E5A2-EC83-451F-A719-9AC1370DD5CF}" type="slidenum">
              <a:pPr/>
              <a:t>‹nº›</a:t>
            </a:fld>
            <a:endParaRPr kumimoji="0" lang="pt-B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pt-BR" sz="2000" b="1"/>
            </a:lvl1pPr>
          </a:lstStyle>
          <a:p>
            <a:pPr eaLnBrk="1" latinLnBrk="0" hangingPunct="1"/>
            <a:r>
              <a:rPr lang="pt-BR" smtClean="0"/>
              <a:t>Clique para editar o título mestre</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pt-BR" sz="3200"/>
            </a:lvl1pPr>
            <a:lvl2pPr eaLnBrk="1" latinLnBrk="0" hangingPunct="1">
              <a:defRPr kumimoji="0" lang="pt-BR" sz="2800"/>
            </a:lvl2pPr>
            <a:lvl3pPr eaLnBrk="1" latinLnBrk="0" hangingPunct="1">
              <a:defRPr kumimoji="0" lang="pt-BR" sz="2400"/>
            </a:lvl3pPr>
            <a:lvl4pPr eaLnBrk="1" latinLnBrk="0" hangingPunct="1">
              <a:defRPr kumimoji="0" lang="pt-BR" sz="2000"/>
            </a:lvl4pPr>
            <a:lvl5pPr eaLnBrk="1" latinLnBrk="0" hangingPunct="1">
              <a:defRPr kumimoji="0" lang="pt-BR" sz="2000"/>
            </a:lvl5pPr>
            <a:lvl6pPr eaLnBrk="1" latinLnBrk="0" hangingPunct="1">
              <a:defRPr kumimoji="0" lang="pt-BR" sz="2000"/>
            </a:lvl6pPr>
            <a:lvl7pPr eaLnBrk="1" latinLnBrk="0" hangingPunct="1">
              <a:defRPr kumimoji="0" lang="pt-BR" sz="2000"/>
            </a:lvl7pPr>
            <a:lvl8pPr eaLnBrk="1" latinLnBrk="0" hangingPunct="1">
              <a:defRPr kumimoji="0" lang="pt-BR" sz="2000"/>
            </a:lvl8pPr>
            <a:lvl9pPr eaLnBrk="1" latinLnBrk="0" hangingPunct="1">
              <a:defRPr kumimoji="0" lang="pt-BR" sz="2000"/>
            </a:lvl9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pt-BR" sz="1400"/>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eaLnBrk="1" latinLnBrk="0" hangingPunct="1"/>
            <a:r>
              <a:rPr lang="pt-BR" smtClean="0"/>
              <a:t>Clique para editar o texto mestre</a:t>
            </a:r>
          </a:p>
        </p:txBody>
      </p:sp>
      <p:sp>
        <p:nvSpPr>
          <p:cNvPr id="5" name="Date Placeholder 4"/>
          <p:cNvSpPr>
            <a:spLocks noGrp="1"/>
          </p:cNvSpPr>
          <p:nvPr>
            <p:ph type="dt" sz="half" idx="10"/>
          </p:nvPr>
        </p:nvSpPr>
        <p:spPr/>
        <p:txBody>
          <a:bodyPr/>
          <a:lstStyle/>
          <a:p>
            <a:fld id="{757B281C-5159-4971-8228-52B9A72E9ED2}" type="datetimeFigureOut">
              <a:pPr/>
              <a:t>18/10/2013</a:t>
            </a:fld>
            <a:endParaRPr kumimoji="0" lang="pt-BR"/>
          </a:p>
        </p:txBody>
      </p:sp>
      <p:sp>
        <p:nvSpPr>
          <p:cNvPr id="6" name="Footer Placeholder 5"/>
          <p:cNvSpPr>
            <a:spLocks noGrp="1"/>
          </p:cNvSpPr>
          <p:nvPr>
            <p:ph type="ftr" sz="quarter" idx="11"/>
          </p:nvPr>
        </p:nvSpPr>
        <p:spPr/>
        <p:txBody>
          <a:bodyPr/>
          <a:lstStyle/>
          <a:p>
            <a:endParaRPr kumimoji="0" lang="pt-BR"/>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pt-B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pt-BR" sz="2000" b="1"/>
            </a:lvl1pPr>
          </a:lstStyle>
          <a:p>
            <a:pPr eaLnBrk="1" latinLnBrk="0" hangingPunct="1"/>
            <a:r>
              <a:rPr lang="pt-BR" smtClean="0"/>
              <a:t>Clique para editar o título mestre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pt-BR" sz="3200"/>
            </a:lvl1pPr>
            <a:lvl2pPr marL="457200" indent="0" eaLnBrk="1" latinLnBrk="0" hangingPunct="1">
              <a:buNone/>
              <a:defRPr kumimoji="0" lang="pt-BR" sz="2800"/>
            </a:lvl2pPr>
            <a:lvl3pPr marL="914400" indent="0" eaLnBrk="1" latinLnBrk="0" hangingPunct="1">
              <a:buNone/>
              <a:defRPr kumimoji="0" lang="pt-BR" sz="2400"/>
            </a:lvl3pPr>
            <a:lvl4pPr marL="1371600" indent="0" eaLnBrk="1" latinLnBrk="0" hangingPunct="1">
              <a:buNone/>
              <a:defRPr kumimoji="0" lang="pt-BR" sz="2000"/>
            </a:lvl4pPr>
            <a:lvl5pPr marL="1828800" indent="0" eaLnBrk="1" latinLnBrk="0" hangingPunct="1">
              <a:buNone/>
              <a:defRPr kumimoji="0" lang="pt-BR" sz="2000"/>
            </a:lvl5pPr>
            <a:lvl6pPr marL="2286000" indent="0" eaLnBrk="1" latinLnBrk="0" hangingPunct="1">
              <a:buNone/>
              <a:defRPr kumimoji="0" lang="pt-BR" sz="2000"/>
            </a:lvl6pPr>
            <a:lvl7pPr marL="2743200" indent="0" eaLnBrk="1" latinLnBrk="0" hangingPunct="1">
              <a:buNone/>
              <a:defRPr kumimoji="0" lang="pt-BR" sz="2000"/>
            </a:lvl7pPr>
            <a:lvl8pPr marL="3200400" indent="0" eaLnBrk="1" latinLnBrk="0" hangingPunct="1">
              <a:buNone/>
              <a:defRPr kumimoji="0" lang="pt-BR" sz="2000"/>
            </a:lvl8pPr>
            <a:lvl9pPr marL="3657600" indent="0" eaLnBrk="1" latinLnBrk="0" hangingPunct="1">
              <a:buNone/>
              <a:defRPr kumimoji="0" lang="pt-BR" sz="2000"/>
            </a:lvl9pPr>
          </a:lstStyle>
          <a:p>
            <a:pPr eaLnBrk="1" latinLnBrk="0" hangingPunct="1"/>
            <a:r>
              <a:rPr lang="pt-BR" smtClean="0"/>
              <a:t>Clique no ícone para adicionar uma imagem</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pt-BR" sz="1400"/>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eaLnBrk="1" latinLnBrk="0" hangingPunct="1"/>
            <a:r>
              <a:rPr lang="pt-BR" smtClean="0"/>
              <a:t>Clique para editar o texto mestre</a:t>
            </a:r>
          </a:p>
        </p:txBody>
      </p:sp>
      <p:sp>
        <p:nvSpPr>
          <p:cNvPr id="5" name="Date Placeholder 4"/>
          <p:cNvSpPr>
            <a:spLocks noGrp="1"/>
          </p:cNvSpPr>
          <p:nvPr>
            <p:ph type="dt" sz="half" idx="10"/>
          </p:nvPr>
        </p:nvSpPr>
        <p:spPr/>
        <p:txBody>
          <a:bodyPr/>
          <a:lstStyle/>
          <a:p>
            <a:fld id="{757B281C-5159-4971-8228-52B9A72E9ED2}" type="datetimeFigureOut">
              <a:pPr/>
              <a:t>18/10/2013</a:t>
            </a:fld>
            <a:endParaRPr kumimoji="0" lang="pt-BR"/>
          </a:p>
        </p:txBody>
      </p:sp>
      <p:sp>
        <p:nvSpPr>
          <p:cNvPr id="6" name="Footer Placeholder 5"/>
          <p:cNvSpPr>
            <a:spLocks noGrp="1"/>
          </p:cNvSpPr>
          <p:nvPr>
            <p:ph type="ftr" sz="quarter" idx="11"/>
          </p:nvPr>
        </p:nvSpPr>
        <p:spPr/>
        <p:txBody>
          <a:bodyPr/>
          <a:lstStyle/>
          <a:p>
            <a:endParaRPr kumimoji="0" lang="pt-BR"/>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pt-B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pt-BR" smtClean="0"/>
              <a:t>Clique para editar o título mestre</a:t>
            </a:r>
            <a:endParaRPr/>
          </a:p>
        </p:txBody>
      </p:sp>
      <p:sp>
        <p:nvSpPr>
          <p:cNvPr id="3" name="Vertical Text Placeholder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Date Placeholder 3"/>
          <p:cNvSpPr>
            <a:spLocks noGrp="1"/>
          </p:cNvSpPr>
          <p:nvPr>
            <p:ph type="dt" sz="half" idx="10"/>
          </p:nvPr>
        </p:nvSpPr>
        <p:spPr/>
        <p:txBody>
          <a:bodyPr/>
          <a:lstStyle/>
          <a:p>
            <a:fld id="{757B281C-5159-4971-8228-52B9A72E9ED2}" type="datetimeFigureOut">
              <a:pPr/>
              <a:t>18/10/2013</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pt-B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pt-BR" smtClean="0"/>
              <a:t>Clique para editar o título mestre</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Date Placeholder 3"/>
          <p:cNvSpPr>
            <a:spLocks noGrp="1"/>
          </p:cNvSpPr>
          <p:nvPr>
            <p:ph type="dt" sz="half" idx="10"/>
          </p:nvPr>
        </p:nvSpPr>
        <p:spPr/>
        <p:txBody>
          <a:bodyPr/>
          <a:lstStyle/>
          <a:p>
            <a:fld id="{757B281C-5159-4971-8228-52B9A72E9ED2}" type="datetimeFigureOut">
              <a:pPr/>
              <a:t>18/10/2013</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pt-B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pt-BR" smtClean="0"/>
              <a:t>Clique para editar o título mestre</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pt-BR" sz="1200">
                <a:solidFill>
                  <a:schemeClr val="tx1">
                    <a:tint val="75000"/>
                  </a:schemeClr>
                </a:solidFill>
              </a:defRPr>
            </a:lvl1pPr>
          </a:lstStyle>
          <a:p>
            <a:fld id="{757B281C-5159-4971-8228-52B9A72E9ED2}" type="datetimeFigureOut">
              <a:pPr/>
              <a:t>18/10/2013</a:t>
            </a:fld>
            <a:endParaRPr kumimoji="0" lang="pt-B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pt-BR" sz="1200">
                <a:solidFill>
                  <a:schemeClr val="tx1">
                    <a:tint val="75000"/>
                  </a:schemeClr>
                </a:solidFill>
              </a:defRPr>
            </a:lvl1pPr>
          </a:lstStyle>
          <a:p>
            <a:endParaRPr kumimoji="0" lang="pt-B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pt-BR" sz="1200">
                <a:solidFill>
                  <a:schemeClr val="tx1">
                    <a:tint val="75000"/>
                  </a:schemeClr>
                </a:solidFill>
              </a:defRPr>
            </a:lvl1pPr>
          </a:lstStyle>
          <a:p>
            <a:fld id="{33D6E5A2-EC83-451F-A719-9AC1370DD5CF}" type="slidenum">
              <a:pPr/>
              <a:t>‹nº›</a:t>
            </a:fld>
            <a:endParaRPr kumimoji="0" lang="pt-B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pt-B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p:bodyStyle>
    <p:otherStyle>
      <a:defPPr>
        <a:defRPr kumimoji="0" lang="pt-BR"/>
      </a:defPPr>
      <a:lvl1pPr marL="0" algn="l" defTabSz="914400" rtl="0" eaLnBrk="1" latinLnBrk="0" hangingPunct="1">
        <a:defRPr kumimoji="0" lang="pt-BR" sz="1800" kern="1200">
          <a:solidFill>
            <a:schemeClr val="tx1"/>
          </a:solidFill>
          <a:latin typeface="+mn-lt"/>
          <a:ea typeface="+mn-ea"/>
          <a:cs typeface="+mn-cs"/>
        </a:defRPr>
      </a:lvl1pPr>
      <a:lvl2pPr marL="457200" algn="l" defTabSz="914400" rtl="0" eaLnBrk="1" latinLnBrk="0" hangingPunct="1">
        <a:defRPr kumimoji="0" lang="pt-BR" sz="1800" kern="1200">
          <a:solidFill>
            <a:schemeClr val="tx1"/>
          </a:solidFill>
          <a:latin typeface="+mn-lt"/>
          <a:ea typeface="+mn-ea"/>
          <a:cs typeface="+mn-cs"/>
        </a:defRPr>
      </a:lvl2pPr>
      <a:lvl3pPr marL="914400" algn="l" defTabSz="914400" rtl="0" eaLnBrk="1" latinLnBrk="0" hangingPunct="1">
        <a:defRPr kumimoji="0" lang="pt-BR" sz="1800" kern="1200">
          <a:solidFill>
            <a:schemeClr val="tx1"/>
          </a:solidFill>
          <a:latin typeface="+mn-lt"/>
          <a:ea typeface="+mn-ea"/>
          <a:cs typeface="+mn-cs"/>
        </a:defRPr>
      </a:lvl3pPr>
      <a:lvl4pPr marL="1371600" algn="l" defTabSz="914400" rtl="0" eaLnBrk="1" latinLnBrk="0" hangingPunct="1">
        <a:defRPr kumimoji="0" lang="pt-BR" sz="1800" kern="1200">
          <a:solidFill>
            <a:schemeClr val="tx1"/>
          </a:solidFill>
          <a:latin typeface="+mn-lt"/>
          <a:ea typeface="+mn-ea"/>
          <a:cs typeface="+mn-cs"/>
        </a:defRPr>
      </a:lvl4pPr>
      <a:lvl5pPr marL="1828800" algn="l" defTabSz="914400" rtl="0" eaLnBrk="1" latinLnBrk="0" hangingPunct="1">
        <a:defRPr kumimoji="0" lang="pt-BR" sz="1800" kern="1200">
          <a:solidFill>
            <a:schemeClr val="tx1"/>
          </a:solidFill>
          <a:latin typeface="+mn-lt"/>
          <a:ea typeface="+mn-ea"/>
          <a:cs typeface="+mn-cs"/>
        </a:defRPr>
      </a:lvl5pPr>
      <a:lvl6pPr marL="2286000" algn="l" defTabSz="914400" rtl="0" eaLnBrk="1" latinLnBrk="0" hangingPunct="1">
        <a:defRPr kumimoji="0" lang="pt-BR" sz="1800" kern="1200">
          <a:solidFill>
            <a:schemeClr val="tx1"/>
          </a:solidFill>
          <a:latin typeface="+mn-lt"/>
          <a:ea typeface="+mn-ea"/>
          <a:cs typeface="+mn-cs"/>
        </a:defRPr>
      </a:lvl6pPr>
      <a:lvl7pPr marL="2743200" algn="l" defTabSz="914400" rtl="0" eaLnBrk="1" latinLnBrk="0" hangingPunct="1">
        <a:defRPr kumimoji="0" lang="pt-BR" sz="1800" kern="1200">
          <a:solidFill>
            <a:schemeClr val="tx1"/>
          </a:solidFill>
          <a:latin typeface="+mn-lt"/>
          <a:ea typeface="+mn-ea"/>
          <a:cs typeface="+mn-cs"/>
        </a:defRPr>
      </a:lvl7pPr>
      <a:lvl8pPr marL="3200400" algn="l" defTabSz="914400" rtl="0" eaLnBrk="1" latinLnBrk="0" hangingPunct="1">
        <a:defRPr kumimoji="0" lang="pt-BR" sz="1800" kern="1200">
          <a:solidFill>
            <a:schemeClr val="tx1"/>
          </a:solidFill>
          <a:latin typeface="+mn-lt"/>
          <a:ea typeface="+mn-ea"/>
          <a:cs typeface="+mn-cs"/>
        </a:defRPr>
      </a:lvl8pPr>
      <a:lvl9pPr marL="3657600" algn="l" defTabSz="914400" rtl="0" eaLnBrk="1" latinLnBrk="0" hangingPunct="1">
        <a:defRPr kumimoji="0" lang="pt-B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slideLayout" Target="../slideLayouts/slideLayout3.xml"/><Relationship Id="rId4"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7.jpeg"/><Relationship Id="rId5" Type="http://schemas.openxmlformats.org/officeDocument/2006/relationships/image" Target="../media/image41.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5.xml"/><Relationship Id="rId7"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4263968" y="4437112"/>
            <a:ext cx="4772528" cy="990600"/>
          </a:xfrm>
        </p:spPr>
        <p:txBody>
          <a:bodyPr>
            <a:normAutofit/>
          </a:bodyPr>
          <a:lstStyle/>
          <a:p>
            <a:r>
              <a:rPr lang="pt-BR" sz="2200" dirty="0" smtClean="0">
                <a:latin typeface="+mn-lt"/>
              </a:rPr>
              <a:t>Fabiana </a:t>
            </a:r>
            <a:r>
              <a:rPr lang="pt-BR" sz="2200" dirty="0" err="1" smtClean="0">
                <a:latin typeface="+mn-lt"/>
              </a:rPr>
              <a:t>Pascoaloto</a:t>
            </a:r>
            <a:endParaRPr lang="pt-BR" sz="2200" dirty="0" smtClean="0">
              <a:latin typeface="+mn-lt"/>
            </a:endParaRPr>
          </a:p>
          <a:p>
            <a:r>
              <a:rPr lang="pt-BR" sz="2200" dirty="0" smtClean="0">
                <a:latin typeface="+mn-lt"/>
              </a:rPr>
              <a:t>24/04/2015</a:t>
            </a:r>
            <a:endParaRPr lang="pt-BR" sz="2200" dirty="0">
              <a:latin typeface="+mn-lt"/>
            </a:endParaRPr>
          </a:p>
        </p:txBody>
      </p:sp>
      <p:sp>
        <p:nvSpPr>
          <p:cNvPr id="7" name="Título 2"/>
          <p:cNvSpPr txBox="1">
            <a:spLocks/>
          </p:cNvSpPr>
          <p:nvPr/>
        </p:nvSpPr>
        <p:spPr>
          <a:xfrm>
            <a:off x="2339751" y="548680"/>
            <a:ext cx="6566247" cy="2952328"/>
          </a:xfrm>
          <a:prstGeom prst="rect">
            <a:avLst/>
          </a:prstGeom>
        </p:spPr>
        <p:txBody>
          <a:bodyPr vert="horz" lIns="91440" tIns="45720" rIns="91440" bIns="45720" rtlCol="0" anchor="t">
            <a:noAutofit/>
          </a:bodyPr>
          <a:lstStyle>
            <a:lvl1pPr algn="r" defTabSz="914400" rtl="0" eaLnBrk="1" latinLnBrk="0" hangingPunct="1">
              <a:spcBef>
                <a:spcPct val="0"/>
              </a:spcBef>
              <a:buNone/>
              <a:defRPr kumimoji="0" lang="pt-BR" sz="4400" b="1" kern="1200" cap="small" baseline="0">
                <a:solidFill>
                  <a:srgbClr val="003300"/>
                </a:solidFill>
                <a:latin typeface="+mj-lt"/>
                <a:ea typeface="+mj-ea"/>
                <a:cs typeface="+mj-cs"/>
              </a:defRPr>
            </a:lvl1pPr>
          </a:lstStyle>
          <a:p>
            <a:r>
              <a:rPr lang="en-US" altLang="zh-CN"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CONTABILIDADE PÚBLICA</a:t>
            </a:r>
            <a:endParaRPr lang="en-US" sz="6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2" name="Imagem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23881" y="5373216"/>
            <a:ext cx="1012615" cy="1337879"/>
          </a:xfrm>
          <a:prstGeom prst="rect">
            <a:avLst/>
          </a:prstGeom>
        </p:spPr>
      </p:pic>
      <p:sp>
        <p:nvSpPr>
          <p:cNvPr id="4" name="Retângulo 3"/>
          <p:cNvSpPr/>
          <p:nvPr/>
        </p:nvSpPr>
        <p:spPr>
          <a:xfrm>
            <a:off x="3511624" y="2852936"/>
            <a:ext cx="5452864" cy="1055545"/>
          </a:xfrm>
          <a:prstGeom prst="rect">
            <a:avLst/>
          </a:prstGeom>
        </p:spPr>
        <p:txBody>
          <a:bodyPr wrap="square">
            <a:spAutoFit/>
          </a:bodyPr>
          <a:lstStyle/>
          <a:p>
            <a:pPr lvl="0" algn="r">
              <a:lnSpc>
                <a:spcPct val="150000"/>
              </a:lnSpc>
              <a:spcBef>
                <a:spcPct val="0"/>
              </a:spcBef>
              <a:defRPr/>
            </a:pPr>
            <a:r>
              <a:rPr lang="pt-BR" sz="2200" b="1" dirty="0">
                <a:solidFill>
                  <a:srgbClr val="FF0000"/>
                </a:solidFill>
              </a:rPr>
              <a:t>Interpretação das contas e demonstrativos financeiros dos Órgãos Governamentais</a:t>
            </a:r>
          </a:p>
        </p:txBody>
      </p:sp>
      <p:pic>
        <p:nvPicPr>
          <p:cNvPr id="5" name="Imagem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09836" y="5733256"/>
            <a:ext cx="1902324" cy="834434"/>
          </a:xfrm>
          <a:prstGeom prst="rect">
            <a:avLst/>
          </a:prstGeom>
        </p:spPr>
      </p:pic>
    </p:spTree>
    <p:custDataLst>
      <p:tags r:id="rId1"/>
    </p:custDataLst>
    <p:extLst>
      <p:ext uri="{BB962C8B-B14F-4D97-AF65-F5344CB8AC3E}">
        <p14:creationId xmlns:p14="http://schemas.microsoft.com/office/powerpoint/2010/main" val="140799078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descr="brasil.jpg"/>
          <p:cNvPicPr>
            <a:picLocks noChangeAspect="1"/>
          </p:cNvPicPr>
          <p:nvPr/>
        </p:nvPicPr>
        <p:blipFill>
          <a:blip r:embed="rId2" cstate="print"/>
          <a:stretch>
            <a:fillRect/>
          </a:stretch>
        </p:blipFill>
        <p:spPr>
          <a:xfrm>
            <a:off x="6572264" y="1285860"/>
            <a:ext cx="2124075" cy="2152650"/>
          </a:xfrm>
          <a:prstGeom prst="rect">
            <a:avLst/>
          </a:prstGeom>
        </p:spPr>
      </p:pic>
      <p:sp>
        <p:nvSpPr>
          <p:cNvPr id="3" name="Espaço Reservado para Conteúdo 2"/>
          <p:cNvSpPr>
            <a:spLocks noGrp="1"/>
          </p:cNvSpPr>
          <p:nvPr>
            <p:ph idx="1"/>
          </p:nvPr>
        </p:nvSpPr>
        <p:spPr/>
        <p:txBody>
          <a:bodyPr/>
          <a:lstStyle/>
          <a:p>
            <a:pPr>
              <a:buNone/>
            </a:pPr>
            <a:endParaRPr lang="pt-BR" dirty="0" smtClean="0"/>
          </a:p>
          <a:p>
            <a:pPr>
              <a:buNone/>
            </a:pPr>
            <a:endParaRPr lang="pt-BR" dirty="0" smtClean="0"/>
          </a:p>
          <a:p>
            <a:pPr>
              <a:buNone/>
            </a:pPr>
            <a:endParaRPr lang="pt-BR" dirty="0" smtClean="0"/>
          </a:p>
          <a:p>
            <a:pPr>
              <a:buNone/>
            </a:pPr>
            <a:endParaRPr lang="pt-BR" dirty="0"/>
          </a:p>
        </p:txBody>
      </p:sp>
      <p:sp>
        <p:nvSpPr>
          <p:cNvPr id="13" name="CaixaDeTexto 12"/>
          <p:cNvSpPr txBox="1">
            <a:spLocks noChangeArrowheads="1"/>
          </p:cNvSpPr>
          <p:nvPr/>
        </p:nvSpPr>
        <p:spPr bwMode="auto">
          <a:xfrm>
            <a:off x="963719" y="1412776"/>
            <a:ext cx="5480489" cy="1938964"/>
          </a:xfrm>
          <a:prstGeom prst="rect">
            <a:avLst/>
          </a:prstGeom>
          <a:noFill/>
          <a:ln w="9525">
            <a:noFill/>
            <a:miter lim="800000"/>
            <a:headEnd/>
            <a:tailEnd/>
          </a:ln>
        </p:spPr>
        <p:txBody>
          <a:bodyPr wrap="square" lIns="91414" tIns="45706" rIns="91414" bIns="45706">
            <a:spAutoFit/>
          </a:bodyPr>
          <a:lstStyle/>
          <a:p>
            <a:pPr algn="just">
              <a:defRPr/>
            </a:pPr>
            <a:r>
              <a:rPr lang="pt-BR" sz="2000" dirty="0" smtClean="0"/>
              <a:t>Observar </a:t>
            </a:r>
            <a:r>
              <a:rPr lang="pt-BR" sz="2000" dirty="0"/>
              <a:t>formato compatível com as legislações vigentes </a:t>
            </a:r>
            <a:r>
              <a:rPr lang="pt-BR" sz="2000" dirty="0" smtClean="0"/>
              <a:t> </a:t>
            </a:r>
            <a:r>
              <a:rPr lang="pt-BR" sz="2000" dirty="0"/>
              <a:t>(Lei nº 4.320/1964, Lei 6.404/76, Lei Complementar nº </a:t>
            </a:r>
            <a:r>
              <a:rPr lang="pt-BR" sz="2000" dirty="0" smtClean="0"/>
              <a:t> </a:t>
            </a:r>
            <a:r>
              <a:rPr lang="pt-BR" sz="2000" dirty="0"/>
              <a:t>101/2000, etc.), os Princípios de Contabilidade e as </a:t>
            </a:r>
            <a:r>
              <a:rPr lang="pt-BR" sz="2000" dirty="0" smtClean="0"/>
              <a:t> </a:t>
            </a:r>
            <a:r>
              <a:rPr lang="pt-BR" sz="2000" dirty="0">
                <a:solidFill>
                  <a:srgbClr val="FF0000"/>
                </a:solidFill>
              </a:rPr>
              <a:t>Normas Brasileiras de </a:t>
            </a:r>
            <a:r>
              <a:rPr lang="pt-BR" sz="2000" dirty="0" smtClean="0">
                <a:solidFill>
                  <a:srgbClr val="FF0000"/>
                </a:solidFill>
              </a:rPr>
              <a:t>Contabilidade </a:t>
            </a:r>
            <a:r>
              <a:rPr lang="pt-BR" sz="2000" dirty="0">
                <a:solidFill>
                  <a:srgbClr val="FF0000"/>
                </a:solidFill>
              </a:rPr>
              <a:t>Aplicadas ao Setor </a:t>
            </a:r>
            <a:r>
              <a:rPr lang="pt-BR" sz="2000" dirty="0" smtClean="0">
                <a:solidFill>
                  <a:srgbClr val="FF0000"/>
                </a:solidFill>
              </a:rPr>
              <a:t>  </a:t>
            </a:r>
            <a:r>
              <a:rPr lang="pt-BR" sz="2000" dirty="0">
                <a:solidFill>
                  <a:srgbClr val="FF0000"/>
                </a:solidFill>
              </a:rPr>
              <a:t>Público - NBCASP</a:t>
            </a:r>
            <a:r>
              <a:rPr lang="pt-BR" sz="2000" dirty="0"/>
              <a:t>;</a:t>
            </a:r>
            <a:endParaRPr lang="pt-BR" sz="2000" dirty="0">
              <a:solidFill>
                <a:schemeClr val="tx1">
                  <a:lumMod val="75000"/>
                  <a:lumOff val="25000"/>
                </a:schemeClr>
              </a:solidFill>
              <a:latin typeface="Calibri" pitchFamily="34" charset="0"/>
            </a:endParaRPr>
          </a:p>
        </p:txBody>
      </p:sp>
      <p:sp>
        <p:nvSpPr>
          <p:cNvPr id="14" name="CaixaDeTexto 13"/>
          <p:cNvSpPr txBox="1">
            <a:spLocks noChangeArrowheads="1"/>
          </p:cNvSpPr>
          <p:nvPr/>
        </p:nvSpPr>
        <p:spPr bwMode="auto">
          <a:xfrm>
            <a:off x="3154675" y="4293096"/>
            <a:ext cx="4945717" cy="1323411"/>
          </a:xfrm>
          <a:prstGeom prst="rect">
            <a:avLst/>
          </a:prstGeom>
          <a:noFill/>
          <a:ln w="9525">
            <a:noFill/>
            <a:miter lim="800000"/>
            <a:headEnd/>
            <a:tailEnd/>
          </a:ln>
        </p:spPr>
        <p:txBody>
          <a:bodyPr wrap="square" lIns="91414" tIns="45706" rIns="91414" bIns="45706">
            <a:spAutoFit/>
          </a:bodyPr>
          <a:lstStyle/>
          <a:p>
            <a:pPr algn="just">
              <a:defRPr/>
            </a:pPr>
            <a:r>
              <a:rPr lang="pt-BR" sz="2000" dirty="0" smtClean="0">
                <a:solidFill>
                  <a:srgbClr val="00B050"/>
                </a:solidFill>
              </a:rPr>
              <a:t> </a:t>
            </a:r>
            <a:r>
              <a:rPr lang="pt-BR" sz="2000" dirty="0"/>
              <a:t>Adaptar-se, tanto quanto possível, às exigências </a:t>
            </a:r>
            <a:r>
              <a:rPr lang="pt-BR" sz="2000" dirty="0" smtClean="0"/>
              <a:t>   dos  </a:t>
            </a:r>
            <a:r>
              <a:rPr lang="pt-BR" sz="2000" dirty="0"/>
              <a:t>agentes externos, principalmente às </a:t>
            </a:r>
            <a:r>
              <a:rPr lang="pt-BR" sz="2000" dirty="0">
                <a:solidFill>
                  <a:srgbClr val="FF0000"/>
                </a:solidFill>
              </a:rPr>
              <a:t>Normas </a:t>
            </a:r>
            <a:r>
              <a:rPr lang="pt-BR" sz="2000" dirty="0" smtClean="0">
                <a:solidFill>
                  <a:srgbClr val="FF0000"/>
                </a:solidFill>
              </a:rPr>
              <a:t>  </a:t>
            </a:r>
            <a:r>
              <a:rPr lang="pt-BR" sz="2000" dirty="0">
                <a:solidFill>
                  <a:srgbClr val="FF0000"/>
                </a:solidFill>
              </a:rPr>
              <a:t>Internacionais de Contabilidade do Setor Público</a:t>
            </a:r>
            <a:r>
              <a:rPr lang="pt-BR" sz="2000" dirty="0"/>
              <a:t>;</a:t>
            </a:r>
            <a:endParaRPr lang="pt-BR" sz="2000" dirty="0">
              <a:solidFill>
                <a:schemeClr val="tx1">
                  <a:lumMod val="75000"/>
                  <a:lumOff val="25000"/>
                </a:schemeClr>
              </a:solidFill>
              <a:latin typeface="Calibri" pitchFamily="34" charset="0"/>
            </a:endParaRPr>
          </a:p>
        </p:txBody>
      </p:sp>
      <p:pic>
        <p:nvPicPr>
          <p:cNvPr id="10" name="Imagem 9" descr="mundo.jpg"/>
          <p:cNvPicPr>
            <a:picLocks noChangeAspect="1"/>
          </p:cNvPicPr>
          <p:nvPr/>
        </p:nvPicPr>
        <p:blipFill>
          <a:blip r:embed="rId3" cstate="print"/>
          <a:stretch>
            <a:fillRect/>
          </a:stretch>
        </p:blipFill>
        <p:spPr>
          <a:xfrm>
            <a:off x="1115616" y="4149080"/>
            <a:ext cx="1785950" cy="1785950"/>
          </a:xfrm>
          <a:prstGeom prst="rect">
            <a:avLst/>
          </a:prstGeom>
        </p:spPr>
      </p:pic>
      <p:sp>
        <p:nvSpPr>
          <p:cNvPr id="8" name="Título 2"/>
          <p:cNvSpPr>
            <a:spLocks noGrp="1"/>
          </p:cNvSpPr>
          <p:nvPr>
            <p:ph type="title"/>
          </p:nvPr>
        </p:nvSpPr>
        <p:spPr>
          <a:xfrm>
            <a:off x="762000" y="44624"/>
            <a:ext cx="8077200" cy="783104"/>
          </a:xfrm>
        </p:spPr>
        <p:txBody>
          <a:bodyPr>
            <a:noAutofit/>
          </a:bodyPr>
          <a:lstStyle/>
          <a:p>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PCASP</a:t>
            </a:r>
            <a:endParaRPr lang="pt-B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9" name="Imagem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3881" y="5475497"/>
            <a:ext cx="1012615" cy="1337879"/>
          </a:xfrm>
          <a:prstGeom prst="rect">
            <a:avLst/>
          </a:prstGeom>
        </p:spPr>
      </p:pic>
    </p:spTree>
    <p:extLst>
      <p:ext uri="{BB962C8B-B14F-4D97-AF65-F5344CB8AC3E}">
        <p14:creationId xmlns:p14="http://schemas.microsoft.com/office/powerpoint/2010/main" val="18329658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412776"/>
            <a:ext cx="9111956" cy="4829193"/>
          </a:xfrm>
        </p:spPr>
        <p:txBody>
          <a:bodyPr/>
          <a:lstStyle/>
          <a:p>
            <a:pPr>
              <a:buNone/>
            </a:pPr>
            <a:endParaRPr lang="pt-BR" dirty="0" smtClean="0"/>
          </a:p>
          <a:p>
            <a:pPr>
              <a:buNone/>
            </a:pPr>
            <a:endParaRPr lang="pt-BR" dirty="0" smtClean="0"/>
          </a:p>
          <a:p>
            <a:pPr>
              <a:buNone/>
            </a:pPr>
            <a:endParaRPr lang="pt-BR" dirty="0" smtClean="0"/>
          </a:p>
          <a:p>
            <a:pPr>
              <a:buNone/>
            </a:pPr>
            <a:endParaRPr lang="pt-BR" dirty="0"/>
          </a:p>
        </p:txBody>
      </p:sp>
      <p:sp>
        <p:nvSpPr>
          <p:cNvPr id="19" name="CaixaDeTexto 18"/>
          <p:cNvSpPr txBox="1"/>
          <p:nvPr/>
        </p:nvSpPr>
        <p:spPr>
          <a:xfrm>
            <a:off x="1000888" y="1844824"/>
            <a:ext cx="7531552" cy="3970318"/>
          </a:xfrm>
          <a:prstGeom prst="rect">
            <a:avLst/>
          </a:prstGeom>
          <a:noFill/>
        </p:spPr>
        <p:txBody>
          <a:bodyPr wrap="square" rtlCol="0">
            <a:spAutoFit/>
          </a:bodyPr>
          <a:lstStyle/>
          <a:p>
            <a:pPr>
              <a:lnSpc>
                <a:spcPct val="200000"/>
              </a:lnSpc>
              <a:buFont typeface="Wingdings" pitchFamily="2" charset="2"/>
              <a:buChar char="ü"/>
            </a:pPr>
            <a:r>
              <a:rPr lang="pt-BR" dirty="0" smtClean="0"/>
              <a:t> Portaria MF 184/2008</a:t>
            </a:r>
          </a:p>
          <a:p>
            <a:pPr>
              <a:lnSpc>
                <a:spcPct val="200000"/>
              </a:lnSpc>
              <a:buFont typeface="Wingdings" pitchFamily="2" charset="2"/>
              <a:buChar char="ü"/>
            </a:pPr>
            <a:r>
              <a:rPr lang="pt-BR" dirty="0" smtClean="0"/>
              <a:t>Normas Brasileiras de Contabilidade Aplicada ao Setor Público (NBCASP T)</a:t>
            </a:r>
          </a:p>
          <a:p>
            <a:pPr>
              <a:lnSpc>
                <a:spcPct val="200000"/>
              </a:lnSpc>
              <a:buFont typeface="Wingdings" pitchFamily="2" charset="2"/>
              <a:buChar char="ü"/>
            </a:pPr>
            <a:r>
              <a:rPr lang="pt-BR" dirty="0" smtClean="0"/>
              <a:t> Normas Internacionais de Contabilidade Aplicada ao Setor Público (IPSAS)</a:t>
            </a:r>
          </a:p>
          <a:p>
            <a:pPr>
              <a:lnSpc>
                <a:spcPct val="200000"/>
              </a:lnSpc>
              <a:buFont typeface="Wingdings" pitchFamily="2" charset="2"/>
              <a:buChar char="ü"/>
            </a:pPr>
            <a:r>
              <a:rPr lang="pt-BR" dirty="0" smtClean="0"/>
              <a:t> Manual de Contabilidade Aplicada ao Setor Público</a:t>
            </a:r>
          </a:p>
          <a:p>
            <a:pPr>
              <a:lnSpc>
                <a:spcPct val="200000"/>
              </a:lnSpc>
              <a:buFont typeface="Wingdings" pitchFamily="2" charset="2"/>
              <a:buChar char="ü"/>
            </a:pPr>
            <a:r>
              <a:rPr lang="pt-BR" dirty="0" smtClean="0"/>
              <a:t> Sistema de Custos</a:t>
            </a:r>
          </a:p>
          <a:p>
            <a:pPr>
              <a:lnSpc>
                <a:spcPct val="200000"/>
              </a:lnSpc>
              <a:buFont typeface="Wingdings" pitchFamily="2" charset="2"/>
              <a:buChar char="ü"/>
            </a:pPr>
            <a:r>
              <a:rPr lang="pt-BR" dirty="0" smtClean="0"/>
              <a:t> Portaria nº 634/2013</a:t>
            </a:r>
          </a:p>
          <a:p>
            <a:pPr>
              <a:lnSpc>
                <a:spcPct val="200000"/>
              </a:lnSpc>
              <a:buFont typeface="Wingdings" pitchFamily="2" charset="2"/>
              <a:buChar char="ü"/>
            </a:pPr>
            <a:r>
              <a:rPr lang="pt-BR" dirty="0" smtClean="0"/>
              <a:t> Portaria  nº 753/2012: PCASP e DCASP</a:t>
            </a:r>
            <a:endParaRPr lang="pt-BR" dirty="0"/>
          </a:p>
        </p:txBody>
      </p:sp>
      <p:pic>
        <p:nvPicPr>
          <p:cNvPr id="2" name="Image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23406" y="188640"/>
            <a:ext cx="1879677" cy="1258567"/>
          </a:xfrm>
          <a:prstGeom prst="rect">
            <a:avLst/>
          </a:prstGeom>
        </p:spPr>
      </p:pic>
      <p:sp>
        <p:nvSpPr>
          <p:cNvPr id="6" name="Título 2"/>
          <p:cNvSpPr>
            <a:spLocks noGrp="1"/>
          </p:cNvSpPr>
          <p:nvPr>
            <p:ph type="title"/>
          </p:nvPr>
        </p:nvSpPr>
        <p:spPr>
          <a:xfrm>
            <a:off x="3786336" y="557664"/>
            <a:ext cx="4602088" cy="783104"/>
          </a:xfrm>
        </p:spPr>
        <p:txBody>
          <a:bodyPr>
            <a:noAutofit/>
          </a:bodyPr>
          <a:lstStyle/>
          <a:p>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Legislação</a:t>
            </a:r>
            <a:endParaRPr lang="pt-B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7" name="Imagem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3881" y="5475497"/>
            <a:ext cx="1012615" cy="1337879"/>
          </a:xfrm>
          <a:prstGeom prst="rect">
            <a:avLst/>
          </a:prstGeom>
        </p:spPr>
      </p:pic>
    </p:spTree>
    <p:extLst>
      <p:ext uri="{BB962C8B-B14F-4D97-AF65-F5344CB8AC3E}">
        <p14:creationId xmlns:p14="http://schemas.microsoft.com/office/powerpoint/2010/main" val="7742029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683568" y="44624"/>
            <a:ext cx="6228692"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Processo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de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Convergência</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sp>
        <p:nvSpPr>
          <p:cNvPr id="11" name="Elipse 10"/>
          <p:cNvSpPr/>
          <p:nvPr/>
        </p:nvSpPr>
        <p:spPr>
          <a:xfrm>
            <a:off x="3747814" y="2693730"/>
            <a:ext cx="1976314" cy="195940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1400" dirty="0" smtClean="0"/>
              <a:t>Contabilidade</a:t>
            </a:r>
            <a:endParaRPr lang="pt-BR" sz="1400" dirty="0"/>
          </a:p>
        </p:txBody>
      </p:sp>
      <p:sp>
        <p:nvSpPr>
          <p:cNvPr id="15" name="Arredondar Retângulo no Mesmo Canto Lateral 14"/>
          <p:cNvSpPr/>
          <p:nvPr/>
        </p:nvSpPr>
        <p:spPr>
          <a:xfrm>
            <a:off x="1331640" y="1476783"/>
            <a:ext cx="1512168" cy="728081"/>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smtClean="0"/>
              <a:t>Estoque</a:t>
            </a:r>
            <a:endParaRPr lang="pt-BR" dirty="0"/>
          </a:p>
        </p:txBody>
      </p:sp>
      <p:sp>
        <p:nvSpPr>
          <p:cNvPr id="18" name="Arredondar Retângulo no Mesmo Canto Lateral 17"/>
          <p:cNvSpPr/>
          <p:nvPr/>
        </p:nvSpPr>
        <p:spPr>
          <a:xfrm>
            <a:off x="6660232" y="1484784"/>
            <a:ext cx="1512168" cy="728081"/>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dirty="0" smtClean="0"/>
              <a:t>Tributação</a:t>
            </a:r>
            <a:endParaRPr lang="pt-BR" dirty="0"/>
          </a:p>
        </p:txBody>
      </p:sp>
      <p:sp>
        <p:nvSpPr>
          <p:cNvPr id="19" name="Arredondar Retângulo no Mesmo Canto Lateral 18"/>
          <p:cNvSpPr/>
          <p:nvPr/>
        </p:nvSpPr>
        <p:spPr>
          <a:xfrm>
            <a:off x="6660232" y="2852936"/>
            <a:ext cx="1512168" cy="728081"/>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pt-BR" dirty="0" smtClean="0"/>
              <a:t>Dep. Jurídico</a:t>
            </a:r>
            <a:endParaRPr lang="pt-BR" dirty="0"/>
          </a:p>
        </p:txBody>
      </p:sp>
      <p:sp>
        <p:nvSpPr>
          <p:cNvPr id="20" name="Arredondar Retângulo no Mesmo Canto Lateral 19"/>
          <p:cNvSpPr/>
          <p:nvPr/>
        </p:nvSpPr>
        <p:spPr>
          <a:xfrm>
            <a:off x="1547664" y="2852936"/>
            <a:ext cx="1512168" cy="728081"/>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pt-BR" dirty="0" smtClean="0"/>
              <a:t>Dep. Pessoal</a:t>
            </a:r>
            <a:endParaRPr lang="pt-BR" dirty="0"/>
          </a:p>
        </p:txBody>
      </p:sp>
      <p:sp>
        <p:nvSpPr>
          <p:cNvPr id="21" name="Arredondar Retângulo no Mesmo Canto Lateral 20"/>
          <p:cNvSpPr/>
          <p:nvPr/>
        </p:nvSpPr>
        <p:spPr>
          <a:xfrm>
            <a:off x="3995936" y="900719"/>
            <a:ext cx="1512168" cy="728081"/>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pt-BR" dirty="0" smtClean="0"/>
              <a:t>Patrimônio</a:t>
            </a:r>
            <a:endParaRPr lang="pt-BR" dirty="0"/>
          </a:p>
        </p:txBody>
      </p:sp>
      <p:sp>
        <p:nvSpPr>
          <p:cNvPr id="25" name="Freeform 15"/>
          <p:cNvSpPr>
            <a:spLocks/>
          </p:cNvSpPr>
          <p:nvPr>
            <p:custDataLst>
              <p:tags r:id="rId1"/>
            </p:custDataLst>
          </p:nvPr>
        </p:nvSpPr>
        <p:spPr bwMode="auto">
          <a:xfrm rot="3602017">
            <a:off x="2660356" y="1842583"/>
            <a:ext cx="1449241" cy="1078720"/>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noAutofit/>
          </a:bodyPr>
          <a:lstStyle/>
          <a:p>
            <a:pPr>
              <a:defRPr lang="pt-BR"/>
            </a:pPr>
            <a:endParaRPr lang="pt-BR"/>
          </a:p>
        </p:txBody>
      </p:sp>
      <p:sp>
        <p:nvSpPr>
          <p:cNvPr id="27" name="Freeform 15"/>
          <p:cNvSpPr>
            <a:spLocks/>
          </p:cNvSpPr>
          <p:nvPr>
            <p:custDataLst>
              <p:tags r:id="rId2"/>
            </p:custDataLst>
          </p:nvPr>
        </p:nvSpPr>
        <p:spPr bwMode="auto">
          <a:xfrm rot="7330793" flipV="1">
            <a:off x="5390923" y="1874426"/>
            <a:ext cx="1450800" cy="1080000"/>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wrap="none" anchor="ctr">
            <a:noAutofit/>
          </a:bodyPr>
          <a:lstStyle/>
          <a:p>
            <a:pPr>
              <a:defRPr lang="pt-BR"/>
            </a:pPr>
            <a:endParaRPr lang="pt-BR"/>
          </a:p>
        </p:txBody>
      </p:sp>
      <p:sp>
        <p:nvSpPr>
          <p:cNvPr id="28" name="Freeform 15"/>
          <p:cNvSpPr>
            <a:spLocks/>
          </p:cNvSpPr>
          <p:nvPr>
            <p:custDataLst>
              <p:tags r:id="rId3"/>
            </p:custDataLst>
          </p:nvPr>
        </p:nvSpPr>
        <p:spPr bwMode="auto">
          <a:xfrm rot="20992247" flipV="1">
            <a:off x="2279399" y="3332135"/>
            <a:ext cx="1450800" cy="1080000"/>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ln>
            <a:headEnd/>
            <a:tailEnd/>
          </a:ln>
        </p:spPr>
        <p:style>
          <a:lnRef idx="1">
            <a:schemeClr val="accent3"/>
          </a:lnRef>
          <a:fillRef idx="3">
            <a:schemeClr val="accent3"/>
          </a:fillRef>
          <a:effectRef idx="2">
            <a:schemeClr val="accent3"/>
          </a:effectRef>
          <a:fontRef idx="minor">
            <a:schemeClr val="lt1"/>
          </a:fontRef>
        </p:style>
        <p:txBody>
          <a:bodyPr wrap="none" anchor="ctr">
            <a:noAutofit/>
          </a:bodyPr>
          <a:lstStyle/>
          <a:p>
            <a:pPr>
              <a:defRPr lang="pt-BR"/>
            </a:pPr>
            <a:endParaRPr lang="pt-BR"/>
          </a:p>
        </p:txBody>
      </p:sp>
      <p:sp>
        <p:nvSpPr>
          <p:cNvPr id="29" name="Freeform 15"/>
          <p:cNvSpPr>
            <a:spLocks/>
          </p:cNvSpPr>
          <p:nvPr>
            <p:custDataLst>
              <p:tags r:id="rId4"/>
            </p:custDataLst>
          </p:nvPr>
        </p:nvSpPr>
        <p:spPr bwMode="auto">
          <a:xfrm rot="816336" flipH="1" flipV="1">
            <a:off x="5790890" y="3368464"/>
            <a:ext cx="1450800" cy="1080000"/>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ln>
            <a:headEnd/>
            <a:tailEnd/>
          </a:ln>
        </p:spPr>
        <p:style>
          <a:lnRef idx="1">
            <a:schemeClr val="accent4"/>
          </a:lnRef>
          <a:fillRef idx="3">
            <a:schemeClr val="accent4"/>
          </a:fillRef>
          <a:effectRef idx="2">
            <a:schemeClr val="accent4"/>
          </a:effectRef>
          <a:fontRef idx="minor">
            <a:schemeClr val="lt1"/>
          </a:fontRef>
        </p:style>
        <p:txBody>
          <a:bodyPr wrap="none" anchor="ctr">
            <a:noAutofit/>
          </a:bodyPr>
          <a:lstStyle/>
          <a:p>
            <a:pPr>
              <a:defRPr lang="pt-BR"/>
            </a:pPr>
            <a:endParaRPr lang="pt-BR"/>
          </a:p>
        </p:txBody>
      </p:sp>
      <p:sp>
        <p:nvSpPr>
          <p:cNvPr id="30" name="Seta para baixo 29"/>
          <p:cNvSpPr/>
          <p:nvPr/>
        </p:nvSpPr>
        <p:spPr>
          <a:xfrm>
            <a:off x="4467786" y="1621165"/>
            <a:ext cx="568467" cy="1023381"/>
          </a:xfrm>
          <a:prstGeom prst="downArrow">
            <a:avLst>
              <a:gd name="adj1" fmla="val 32939"/>
              <a:gd name="adj2" fmla="val 6478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grpSp>
        <p:nvGrpSpPr>
          <p:cNvPr id="41" name="Grupo 40"/>
          <p:cNvGrpSpPr/>
          <p:nvPr/>
        </p:nvGrpSpPr>
        <p:grpSpPr>
          <a:xfrm>
            <a:off x="3367819" y="4653136"/>
            <a:ext cx="2736304" cy="1951467"/>
            <a:chOff x="3367819" y="4653136"/>
            <a:chExt cx="2736304" cy="1951467"/>
          </a:xfrm>
        </p:grpSpPr>
        <p:cxnSp>
          <p:nvCxnSpPr>
            <p:cNvPr id="37" name="Conector de seta reta 36"/>
            <p:cNvCxnSpPr>
              <a:stCxn id="11" idx="4"/>
            </p:cNvCxnSpPr>
            <p:nvPr/>
          </p:nvCxnSpPr>
          <p:spPr>
            <a:xfrm>
              <a:off x="4735971" y="4653136"/>
              <a:ext cx="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0" name="Explosão 1 39"/>
            <p:cNvSpPr/>
            <p:nvPr/>
          </p:nvSpPr>
          <p:spPr>
            <a:xfrm>
              <a:off x="3367819" y="4970360"/>
              <a:ext cx="2736304" cy="1634243"/>
            </a:xfrm>
            <a:prstGeom prst="irregularSeal1">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pt-BR" b="1" dirty="0" smtClean="0">
                  <a:solidFill>
                    <a:srgbClr val="FF0000"/>
                  </a:solidFill>
                </a:rPr>
                <a:t>INFORMAÇÃO</a:t>
              </a:r>
              <a:endParaRPr lang="pt-BR" b="1" dirty="0">
                <a:solidFill>
                  <a:srgbClr val="FF0000"/>
                </a:solidFill>
              </a:endParaRPr>
            </a:p>
          </p:txBody>
        </p:sp>
      </p:grpSp>
      <p:pic>
        <p:nvPicPr>
          <p:cNvPr id="22" name="Imagem 2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68344" y="5208331"/>
            <a:ext cx="1012615" cy="1337879"/>
          </a:xfrm>
          <a:prstGeom prst="rect">
            <a:avLst/>
          </a:prstGeom>
        </p:spPr>
      </p:pic>
    </p:spTree>
    <p:extLst>
      <p:ext uri="{BB962C8B-B14F-4D97-AF65-F5344CB8AC3E}">
        <p14:creationId xmlns:p14="http://schemas.microsoft.com/office/powerpoint/2010/main" val="12846212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1000"/>
                                        <p:tgtEl>
                                          <p:spTgt spid="25"/>
                                        </p:tgtEl>
                                      </p:cBhvr>
                                    </p:animEffect>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2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1000"/>
                                        <p:tgtEl>
                                          <p:spTgt spid="27"/>
                                        </p:tgtEl>
                                      </p:cBhvr>
                                    </p:animEffect>
                                  </p:childTnLst>
                                </p:cTn>
                              </p:par>
                            </p:childTnLst>
                          </p:cTn>
                        </p:par>
                        <p:par>
                          <p:cTn id="47" fill="hold">
                            <p:stCondLst>
                              <p:cond delay="6500"/>
                            </p:stCondLst>
                            <p:childTnLst>
                              <p:par>
                                <p:cTn id="48" presetID="42"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2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1000"/>
                                        <p:tgtEl>
                                          <p:spTgt spid="28"/>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22" presetClass="entr" presetSubtype="2"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right)">
                                      <p:cBhvr>
                                        <p:cTn id="66" dur="1000"/>
                                        <p:tgtEl>
                                          <p:spTgt spid="29"/>
                                        </p:tgtEl>
                                      </p:cBhvr>
                                    </p:animEffect>
                                  </p:childTnLst>
                                </p:cTn>
                              </p:par>
                            </p:childTnLst>
                          </p:cTn>
                        </p:par>
                        <p:par>
                          <p:cTn id="67" fill="hold">
                            <p:stCondLst>
                              <p:cond delay="10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11500"/>
                            </p:stCondLst>
                            <p:childTnLst>
                              <p:par>
                                <p:cTn id="74" presetID="22" presetClass="entr" presetSubtype="1"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1000"/>
                                        <p:tgtEl>
                                          <p:spTgt spid="30"/>
                                        </p:tgtEl>
                                      </p:cBhvr>
                                    </p:animEffect>
                                  </p:childTnLst>
                                </p:cTn>
                              </p:par>
                            </p:childTnLst>
                          </p:cTn>
                        </p:par>
                        <p:par>
                          <p:cTn id="77" fill="hold">
                            <p:stCondLst>
                              <p:cond delay="12500"/>
                            </p:stCondLst>
                            <p:childTnLst>
                              <p:par>
                                <p:cTn id="78" presetID="22" presetClass="entr" presetSubtype="1" fill="hold" nodeType="afterEffect">
                                  <p:stCondLst>
                                    <p:cond delay="1000"/>
                                  </p:stCondLst>
                                  <p:childTnLst>
                                    <p:set>
                                      <p:cBhvr>
                                        <p:cTn id="79" dur="1" fill="hold">
                                          <p:stCondLst>
                                            <p:cond delay="0"/>
                                          </p:stCondLst>
                                        </p:cTn>
                                        <p:tgtEl>
                                          <p:spTgt spid="41"/>
                                        </p:tgtEl>
                                        <p:attrNameLst>
                                          <p:attrName>style.visibility</p:attrName>
                                        </p:attrNameLst>
                                      </p:cBhvr>
                                      <p:to>
                                        <p:strVal val="visible"/>
                                      </p:to>
                                    </p:set>
                                    <p:animEffect transition="in" filter="wipe(up)">
                                      <p:cBhvr>
                                        <p:cTn id="80"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5" grpId="0" animBg="1"/>
      <p:bldP spid="18" grpId="0" animBg="1"/>
      <p:bldP spid="19" grpId="0" animBg="1"/>
      <p:bldP spid="20" grpId="0" animBg="1"/>
      <p:bldP spid="21" grpId="0" animBg="1"/>
      <p:bldP spid="25" grpId="0" animBg="1"/>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2265493" y="2564904"/>
            <a:ext cx="6050923"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lgn="ctr"/>
            <a:r>
              <a:rPr lang="en-US" altLang="zh-CN"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Lei de </a:t>
            </a:r>
            <a:r>
              <a:rPr lang="en-US" altLang="zh-CN" sz="5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Responsabilidade</a:t>
            </a:r>
            <a:r>
              <a:rPr lang="en-US" altLang="zh-CN"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Fiscal</a:t>
            </a:r>
            <a:endParaRPr lang="en-US" sz="5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7" name="Imagem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8344" y="5208331"/>
            <a:ext cx="1012615" cy="1337879"/>
          </a:xfrm>
          <a:prstGeom prst="rect">
            <a:avLst/>
          </a:prstGeom>
        </p:spPr>
      </p:pic>
    </p:spTree>
    <p:extLst>
      <p:ext uri="{BB962C8B-B14F-4D97-AF65-F5344CB8AC3E}">
        <p14:creationId xmlns:p14="http://schemas.microsoft.com/office/powerpoint/2010/main" val="4460377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50816" y="436176"/>
            <a:ext cx="8424936" cy="5472608"/>
          </a:xfrm>
        </p:spPr>
        <p:txBody>
          <a:bodyPr>
            <a:normAutofit lnSpcReduction="10000"/>
          </a:bodyPr>
          <a:lstStyle/>
          <a:p>
            <a:pPr eaLnBrk="1" hangingPunct="1">
              <a:lnSpc>
                <a:spcPct val="61000"/>
              </a:lnSpc>
              <a:buFont typeface="Arial" charset="0"/>
              <a:buNone/>
            </a:pPr>
            <a:endParaRPr lang="pt-BR" sz="2000" dirty="0" smtClean="0"/>
          </a:p>
          <a:p>
            <a:pPr eaLnBrk="1" hangingPunct="1">
              <a:lnSpc>
                <a:spcPct val="61000"/>
              </a:lnSpc>
              <a:buFont typeface="Arial" charset="0"/>
              <a:buNone/>
            </a:pPr>
            <a:endParaRPr lang="pt-BR" sz="2000" dirty="0" smtClean="0"/>
          </a:p>
          <a:p>
            <a:pPr lvl="1" algn="ctr" eaLnBrk="1" hangingPunct="1">
              <a:lnSpc>
                <a:spcPct val="90000"/>
              </a:lnSpc>
              <a:buFont typeface="Arial" charset="0"/>
              <a:buNone/>
            </a:pPr>
            <a:endParaRPr lang="pt-BR" sz="2000" u="sng" dirty="0" smtClean="0"/>
          </a:p>
          <a:p>
            <a:pPr lvl="1" eaLnBrk="1" hangingPunct="1">
              <a:lnSpc>
                <a:spcPct val="90000"/>
              </a:lnSpc>
              <a:buClr>
                <a:schemeClr val="bg1"/>
              </a:buClr>
              <a:buFontTx/>
              <a:buChar char="•"/>
            </a:pPr>
            <a:r>
              <a:rPr lang="pt-BR" sz="2000" u="sng" dirty="0" smtClean="0"/>
              <a:t>Era uma vez um Órgão Governamental que “funcionava” assim:</a:t>
            </a:r>
          </a:p>
          <a:p>
            <a:pPr lvl="1" eaLnBrk="1" hangingPunct="1">
              <a:lnSpc>
                <a:spcPct val="90000"/>
              </a:lnSpc>
              <a:buClr>
                <a:schemeClr val="bg1"/>
              </a:buClr>
              <a:buFontTx/>
              <a:buChar char="•"/>
            </a:pPr>
            <a:endParaRPr lang="pt-BR" sz="2000" dirty="0" smtClean="0"/>
          </a:p>
          <a:p>
            <a:pPr lvl="1" eaLnBrk="1" hangingPunct="1">
              <a:lnSpc>
                <a:spcPct val="150000"/>
              </a:lnSpc>
              <a:buClr>
                <a:schemeClr val="bg1"/>
              </a:buClr>
              <a:buFontTx/>
              <a:buChar char="•"/>
            </a:pPr>
            <a:r>
              <a:rPr lang="pt-BR" sz="2000" dirty="0" smtClean="0"/>
              <a:t>Despesa com Pessoal: mais de 85% da Receita</a:t>
            </a:r>
          </a:p>
          <a:p>
            <a:pPr lvl="1" eaLnBrk="1" hangingPunct="1">
              <a:lnSpc>
                <a:spcPct val="150000"/>
              </a:lnSpc>
              <a:buClr>
                <a:schemeClr val="bg1"/>
              </a:buClr>
              <a:buFontTx/>
              <a:buChar char="•"/>
            </a:pPr>
            <a:r>
              <a:rPr lang="pt-BR" sz="2000" b="1" dirty="0" smtClean="0"/>
              <a:t>Restos a Pagar atrasados: 3 exercícios</a:t>
            </a:r>
          </a:p>
          <a:p>
            <a:pPr lvl="1" eaLnBrk="1" hangingPunct="1">
              <a:lnSpc>
                <a:spcPct val="150000"/>
              </a:lnSpc>
              <a:buClr>
                <a:schemeClr val="bg1"/>
              </a:buClr>
              <a:buFontTx/>
              <a:buChar char="•"/>
            </a:pPr>
            <a:r>
              <a:rPr lang="pt-BR" sz="2000" dirty="0" smtClean="0"/>
              <a:t>Folha de pessoal atrasada: 4 meses</a:t>
            </a:r>
          </a:p>
          <a:p>
            <a:pPr lvl="1" eaLnBrk="1" hangingPunct="1">
              <a:lnSpc>
                <a:spcPct val="150000"/>
              </a:lnSpc>
              <a:buClr>
                <a:schemeClr val="bg1"/>
              </a:buClr>
              <a:buFontTx/>
              <a:buChar char="•"/>
            </a:pPr>
            <a:r>
              <a:rPr lang="pt-BR" sz="2000" b="1" dirty="0" smtClean="0"/>
              <a:t>Resultado Primário (déficit): 50% da Receita</a:t>
            </a:r>
          </a:p>
          <a:p>
            <a:pPr lvl="1" eaLnBrk="1" hangingPunct="1">
              <a:lnSpc>
                <a:spcPct val="150000"/>
              </a:lnSpc>
              <a:buClr>
                <a:schemeClr val="bg1"/>
              </a:buClr>
              <a:buFontTx/>
              <a:buChar char="•"/>
            </a:pPr>
            <a:r>
              <a:rPr lang="pt-BR" sz="2000" dirty="0" smtClean="0"/>
              <a:t>Precatórios em atraso: 20% da Receita</a:t>
            </a:r>
          </a:p>
          <a:p>
            <a:pPr lvl="1" eaLnBrk="1" hangingPunct="1">
              <a:lnSpc>
                <a:spcPct val="150000"/>
              </a:lnSpc>
              <a:buClr>
                <a:schemeClr val="bg1"/>
              </a:buClr>
              <a:buFontTx/>
              <a:buChar char="•"/>
            </a:pPr>
            <a:r>
              <a:rPr lang="pt-BR" sz="2000" b="1" dirty="0" smtClean="0"/>
              <a:t>Serviço de limpeza urbana: precário</a:t>
            </a:r>
          </a:p>
          <a:p>
            <a:pPr lvl="1" eaLnBrk="1" hangingPunct="1">
              <a:lnSpc>
                <a:spcPct val="150000"/>
              </a:lnSpc>
              <a:buClr>
                <a:schemeClr val="bg1"/>
              </a:buClr>
              <a:buFontTx/>
              <a:buChar char="•"/>
            </a:pPr>
            <a:r>
              <a:rPr lang="pt-BR" sz="2000" dirty="0" smtClean="0"/>
              <a:t>Saúde pública: faltam médicos/leitos insuficientes para atender à demanda</a:t>
            </a:r>
          </a:p>
          <a:p>
            <a:pPr lvl="1" algn="ctr" eaLnBrk="1" hangingPunct="1">
              <a:lnSpc>
                <a:spcPct val="150000"/>
              </a:lnSpc>
              <a:buClr>
                <a:schemeClr val="bg1"/>
              </a:buClr>
              <a:buFontTx/>
              <a:buChar char="•"/>
            </a:pPr>
            <a:endParaRPr lang="pt-BR" sz="2000" u="sng" dirty="0" smtClean="0"/>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124744"/>
            <a:ext cx="6012160" cy="4771557"/>
          </a:xfrm>
          <a:prstGeom prst="rect">
            <a:avLst/>
          </a:prstGeom>
        </p:spPr>
      </p:pic>
      <p:sp>
        <p:nvSpPr>
          <p:cNvPr id="6" name="Título 2"/>
          <p:cNvSpPr txBox="1">
            <a:spLocks/>
          </p:cNvSpPr>
          <p:nvPr/>
        </p:nvSpPr>
        <p:spPr>
          <a:xfrm>
            <a:off x="683568" y="44624"/>
            <a:ext cx="6228692"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Antecedentes</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da LRF</a:t>
            </a:r>
          </a:p>
        </p:txBody>
      </p:sp>
      <p:pic>
        <p:nvPicPr>
          <p:cNvPr id="5" name="Imagem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23881" y="5475497"/>
            <a:ext cx="1012615" cy="1337879"/>
          </a:xfrm>
          <a:prstGeom prst="rect">
            <a:avLst/>
          </a:prstGeom>
        </p:spPr>
      </p:pic>
    </p:spTree>
    <p:extLst>
      <p:ext uri="{BB962C8B-B14F-4D97-AF65-F5344CB8AC3E}">
        <p14:creationId xmlns:p14="http://schemas.microsoft.com/office/powerpoint/2010/main" val="9884611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099">
                                            <p:txEl>
                                              <p:pRg st="3" end="3"/>
                                            </p:txEl>
                                          </p:spTgt>
                                        </p:tgtEl>
                                        <p:attrNameLst>
                                          <p:attrName>style.visibility</p:attrName>
                                        </p:attrNameLst>
                                      </p:cBhvr>
                                      <p:to>
                                        <p:strVal val="visible"/>
                                      </p:to>
                                    </p:set>
                                    <p:animEffect transition="in" filter="barn(inVertical)">
                                      <p:cBhvr>
                                        <p:cTn id="14" dur="500"/>
                                        <p:tgtEl>
                                          <p:spTgt spid="409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fade">
                                      <p:cBhvr>
                                        <p:cTn id="19" dur="500"/>
                                        <p:tgtEl>
                                          <p:spTgt spid="4099">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9">
                                            <p:txEl>
                                              <p:pRg st="6" end="6"/>
                                            </p:txEl>
                                          </p:spTgt>
                                        </p:tgtEl>
                                        <p:attrNameLst>
                                          <p:attrName>style.visibility</p:attrName>
                                        </p:attrNameLst>
                                      </p:cBhvr>
                                      <p:to>
                                        <p:strVal val="visible"/>
                                      </p:to>
                                    </p:set>
                                    <p:animEffect transition="in" filter="barn(inVertical)">
                                      <p:cBhvr>
                                        <p:cTn id="24" dur="500"/>
                                        <p:tgtEl>
                                          <p:spTgt spid="409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99">
                                            <p:txEl>
                                              <p:pRg st="7" end="7"/>
                                            </p:txEl>
                                          </p:spTgt>
                                        </p:tgtEl>
                                        <p:attrNameLst>
                                          <p:attrName>style.visibility</p:attrName>
                                        </p:attrNameLst>
                                      </p:cBhvr>
                                      <p:to>
                                        <p:strVal val="visible"/>
                                      </p:to>
                                    </p:set>
                                    <p:animEffect transition="in" filter="barn(inVertical)">
                                      <p:cBhvr>
                                        <p:cTn id="29" dur="500"/>
                                        <p:tgtEl>
                                          <p:spTgt spid="4099">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barn(inVertical)">
                                      <p:cBhvr>
                                        <p:cTn id="34" dur="500"/>
                                        <p:tgtEl>
                                          <p:spTgt spid="4099">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099">
                                            <p:txEl>
                                              <p:pRg st="9" end="9"/>
                                            </p:txEl>
                                          </p:spTgt>
                                        </p:tgtEl>
                                        <p:attrNameLst>
                                          <p:attrName>style.visibility</p:attrName>
                                        </p:attrNameLst>
                                      </p:cBhvr>
                                      <p:to>
                                        <p:strVal val="visible"/>
                                      </p:to>
                                    </p:set>
                                    <p:animEffect transition="in" filter="barn(inVertical)">
                                      <p:cBhvr>
                                        <p:cTn id="39" dur="500"/>
                                        <p:tgtEl>
                                          <p:spTgt spid="4099">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099">
                                            <p:txEl>
                                              <p:pRg st="10" end="10"/>
                                            </p:txEl>
                                          </p:spTgt>
                                        </p:tgtEl>
                                        <p:attrNameLst>
                                          <p:attrName>style.visibility</p:attrName>
                                        </p:attrNameLst>
                                      </p:cBhvr>
                                      <p:to>
                                        <p:strVal val="visible"/>
                                      </p:to>
                                    </p:set>
                                    <p:animEffect transition="in" filter="barn(inVertical)">
                                      <p:cBhvr>
                                        <p:cTn id="44" dur="500"/>
                                        <p:tgtEl>
                                          <p:spTgt spid="4099">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099">
                                            <p:txEl>
                                              <p:pRg st="11" end="11"/>
                                            </p:txEl>
                                          </p:spTgt>
                                        </p:tgtEl>
                                        <p:attrNameLst>
                                          <p:attrName>style.visibility</p:attrName>
                                        </p:attrNameLst>
                                      </p:cBhvr>
                                      <p:to>
                                        <p:strVal val="visible"/>
                                      </p:to>
                                    </p:set>
                                    <p:animEffect transition="in" filter="barn(inVertical)">
                                      <p:cBhvr>
                                        <p:cTn id="49" dur="500"/>
                                        <p:tgtEl>
                                          <p:spTgt spid="4099">
                                            <p:txEl>
                                              <p:pRg st="11" end="1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803200" y="1417942"/>
            <a:ext cx="7776864" cy="4995862"/>
          </a:xfrm>
        </p:spPr>
        <p:txBody>
          <a:bodyPr>
            <a:normAutofit/>
          </a:bodyPr>
          <a:lstStyle/>
          <a:p>
            <a:pPr eaLnBrk="1" hangingPunct="1">
              <a:lnSpc>
                <a:spcPct val="61000"/>
              </a:lnSpc>
              <a:buFont typeface="Arial" charset="0"/>
              <a:buNone/>
            </a:pPr>
            <a:endParaRPr lang="pt-BR" sz="2400" dirty="0" smtClean="0"/>
          </a:p>
          <a:p>
            <a:pPr eaLnBrk="1" hangingPunct="1">
              <a:lnSpc>
                <a:spcPct val="150000"/>
              </a:lnSpc>
              <a:buFont typeface="Arial" charset="0"/>
              <a:buNone/>
            </a:pPr>
            <a:endParaRPr lang="pt-BR" sz="2400" dirty="0" smtClean="0"/>
          </a:p>
          <a:p>
            <a:pPr>
              <a:lnSpc>
                <a:spcPct val="150000"/>
              </a:lnSpc>
            </a:pPr>
            <a:r>
              <a:rPr lang="pt-BR" sz="2400" dirty="0"/>
              <a:t>O que é gestão responsável – Art1  Paragrafo 1 </a:t>
            </a:r>
          </a:p>
          <a:p>
            <a:pPr>
              <a:lnSpc>
                <a:spcPct val="150000"/>
              </a:lnSpc>
            </a:pPr>
            <a:r>
              <a:rPr lang="pt-BR" sz="2400" dirty="0"/>
              <a:t>Planejamento Público – LDO (parte do funcionalismo)</a:t>
            </a:r>
          </a:p>
          <a:p>
            <a:pPr>
              <a:lnSpc>
                <a:spcPct val="150000"/>
              </a:lnSpc>
            </a:pPr>
            <a:r>
              <a:rPr lang="pt-BR" sz="2400" dirty="0"/>
              <a:t>Despesa com Pessoal – Limites e cálculo  - Artigo 18 até </a:t>
            </a:r>
            <a:r>
              <a:rPr lang="pt-BR" sz="2400" dirty="0" smtClean="0"/>
              <a:t>23</a:t>
            </a:r>
          </a:p>
          <a:p>
            <a:pPr>
              <a:lnSpc>
                <a:spcPct val="150000"/>
              </a:lnSpc>
            </a:pPr>
            <a:r>
              <a:rPr lang="pt-BR" sz="2400" dirty="0"/>
              <a:t>Receita Corrente Liquida – Base para o aumento salarial de funcionalismo</a:t>
            </a:r>
          </a:p>
          <a:p>
            <a:pPr marL="0" indent="0">
              <a:buNone/>
            </a:pPr>
            <a:endParaRPr lang="pt-BR" sz="2400" dirty="0"/>
          </a:p>
          <a:p>
            <a:pPr lvl="1" algn="ctr" eaLnBrk="1" hangingPunct="1">
              <a:lnSpc>
                <a:spcPct val="61000"/>
              </a:lnSpc>
              <a:buClr>
                <a:schemeClr val="bg1"/>
              </a:buClr>
              <a:buFontTx/>
              <a:buChar char="•"/>
            </a:pPr>
            <a:endParaRPr lang="pt-BR" sz="2400" u="sng" dirty="0" smtClean="0"/>
          </a:p>
        </p:txBody>
      </p:sp>
      <p:pic>
        <p:nvPicPr>
          <p:cNvPr id="2" name="Imagem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8304" y="827728"/>
            <a:ext cx="1542092" cy="2204864"/>
          </a:xfrm>
          <a:prstGeom prst="rect">
            <a:avLst/>
          </a:prstGeom>
        </p:spPr>
      </p:pic>
      <p:sp>
        <p:nvSpPr>
          <p:cNvPr id="6" name="Título 2"/>
          <p:cNvSpPr txBox="1">
            <a:spLocks/>
          </p:cNvSpPr>
          <p:nvPr/>
        </p:nvSpPr>
        <p:spPr>
          <a:xfrm>
            <a:off x="683568" y="44624"/>
            <a:ext cx="6228692"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Lei de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Responsabilidade</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Fiscal</a:t>
            </a:r>
          </a:p>
        </p:txBody>
      </p:sp>
      <p:pic>
        <p:nvPicPr>
          <p:cNvPr id="5" name="Imagem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51873" y="5403489"/>
            <a:ext cx="1012615" cy="1337879"/>
          </a:xfrm>
          <a:prstGeom prst="rect">
            <a:avLst/>
          </a:prstGeom>
        </p:spPr>
      </p:pic>
    </p:spTree>
    <p:extLst>
      <p:ext uri="{BB962C8B-B14F-4D97-AF65-F5344CB8AC3E}">
        <p14:creationId xmlns:p14="http://schemas.microsoft.com/office/powerpoint/2010/main" val="25528125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099">
                                            <p:txEl>
                                              <p:pRg st="2" end="2"/>
                                            </p:txEl>
                                          </p:spTgt>
                                        </p:tgtEl>
                                        <p:attrNameLst>
                                          <p:attrName>style.visibility</p:attrName>
                                        </p:attrNameLst>
                                      </p:cBhvr>
                                      <p:to>
                                        <p:strVal val="visible"/>
                                      </p:to>
                                    </p:set>
                                    <p:anim calcmode="lin" valueType="num">
                                      <p:cBhvr additive="base">
                                        <p:cTn id="14"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 calcmode="lin" valueType="num">
                                      <p:cBhvr additive="base">
                                        <p:cTn id="20"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099">
                                            <p:txEl>
                                              <p:pRg st="4" end="4"/>
                                            </p:txEl>
                                          </p:spTgt>
                                        </p:tgtEl>
                                        <p:attrNameLst>
                                          <p:attrName>style.visibility</p:attrName>
                                        </p:attrNameLst>
                                      </p:cBhvr>
                                      <p:to>
                                        <p:strVal val="visible"/>
                                      </p:to>
                                    </p:set>
                                    <p:anim calcmode="lin" valueType="num">
                                      <p:cBhvr additive="base">
                                        <p:cTn id="26"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 calcmode="lin" valueType="num">
                                      <p:cBhvr additive="base">
                                        <p:cTn id="32"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08898" y="980728"/>
            <a:ext cx="8224838" cy="4995862"/>
          </a:xfrm>
        </p:spPr>
        <p:txBody>
          <a:bodyPr>
            <a:normAutofit/>
          </a:bodyPr>
          <a:lstStyle/>
          <a:p>
            <a:endParaRPr lang="pt-BR" sz="2400" dirty="0" smtClean="0"/>
          </a:p>
          <a:p>
            <a:pPr>
              <a:lnSpc>
                <a:spcPct val="150000"/>
              </a:lnSpc>
            </a:pPr>
            <a:r>
              <a:rPr lang="pt-BR" sz="2400" dirty="0" smtClean="0"/>
              <a:t>Cumprimentos de metas – Artigo 8 / Artigo 9</a:t>
            </a:r>
          </a:p>
          <a:p>
            <a:pPr>
              <a:lnSpc>
                <a:spcPct val="150000"/>
              </a:lnSpc>
            </a:pPr>
            <a:r>
              <a:rPr lang="pt-BR" sz="2400" dirty="0" smtClean="0"/>
              <a:t>Endividamento </a:t>
            </a:r>
            <a:r>
              <a:rPr lang="pt-BR" sz="2400" dirty="0"/>
              <a:t>– Artigo 29 </a:t>
            </a:r>
          </a:p>
          <a:p>
            <a:pPr>
              <a:lnSpc>
                <a:spcPct val="150000"/>
              </a:lnSpc>
            </a:pPr>
            <a:r>
              <a:rPr lang="pt-BR" sz="2400" dirty="0" smtClean="0"/>
              <a:t>Restos a pagar – Artigo 42</a:t>
            </a:r>
          </a:p>
          <a:p>
            <a:pPr>
              <a:lnSpc>
                <a:spcPct val="150000"/>
              </a:lnSpc>
            </a:pPr>
            <a:r>
              <a:rPr lang="pt-BR" sz="2400" dirty="0" smtClean="0"/>
              <a:t>Transparência na Gestão Fiscal  - Artigo 48 – (Audiências Públicas / RREO / RGF)</a:t>
            </a:r>
          </a:p>
          <a:p>
            <a:pPr lvl="1" algn="ctr" eaLnBrk="1" hangingPunct="1">
              <a:lnSpc>
                <a:spcPct val="61000"/>
              </a:lnSpc>
              <a:buClr>
                <a:schemeClr val="bg1"/>
              </a:buClr>
              <a:buFontTx/>
              <a:buChar char="•"/>
            </a:pPr>
            <a:endParaRPr lang="pt-BR" sz="2400" u="sng" dirty="0" smtClean="0"/>
          </a:p>
        </p:txBody>
      </p:sp>
      <p:pic>
        <p:nvPicPr>
          <p:cNvPr id="4" name="Imagem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04248" y="3987336"/>
            <a:ext cx="1944994" cy="2780928"/>
          </a:xfrm>
          <a:prstGeom prst="rect">
            <a:avLst/>
          </a:prstGeom>
        </p:spPr>
      </p:pic>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4463400"/>
            <a:ext cx="1971675" cy="1828800"/>
          </a:xfrm>
          <a:prstGeom prst="rect">
            <a:avLst/>
          </a:prstGeom>
        </p:spPr>
      </p:pic>
      <p:sp>
        <p:nvSpPr>
          <p:cNvPr id="7" name="Título 2"/>
          <p:cNvSpPr txBox="1">
            <a:spLocks/>
          </p:cNvSpPr>
          <p:nvPr/>
        </p:nvSpPr>
        <p:spPr>
          <a:xfrm>
            <a:off x="683568" y="44624"/>
            <a:ext cx="6228692"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Lei de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Responsabilidade</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Fiscal</a:t>
            </a:r>
          </a:p>
        </p:txBody>
      </p:sp>
    </p:spTree>
    <p:extLst>
      <p:ext uri="{BB962C8B-B14F-4D97-AF65-F5344CB8AC3E}">
        <p14:creationId xmlns:p14="http://schemas.microsoft.com/office/powerpoint/2010/main" val="48718141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4" name="Título 2"/>
          <p:cNvSpPr txBox="1">
            <a:spLocks/>
          </p:cNvSpPr>
          <p:nvPr/>
        </p:nvSpPr>
        <p:spPr>
          <a:xfrm>
            <a:off x="1254956" y="3037448"/>
            <a:ext cx="6634087"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lgn="ct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Interpretação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dos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Demonstrativos</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Contábeis</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6" name="Imagem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68344" y="5208331"/>
            <a:ext cx="1012615" cy="1337879"/>
          </a:xfrm>
          <a:prstGeom prst="rect">
            <a:avLst/>
          </a:prstGeom>
        </p:spPr>
      </p:pic>
      <p:pic>
        <p:nvPicPr>
          <p:cNvPr id="5" name="Picture 4" descr="Brasil e Lupa.jpg"/>
          <p:cNvPicPr>
            <a:picLocks noChangeAspect="1"/>
          </p:cNvPicPr>
          <p:nvPr/>
        </p:nvPicPr>
        <p:blipFill>
          <a:blip r:embed="rId5"/>
          <a:srcRect l="6741" r="-3351" b="15385"/>
          <a:stretch>
            <a:fillRect/>
          </a:stretch>
        </p:blipFill>
        <p:spPr bwMode="auto">
          <a:xfrm>
            <a:off x="683568" y="4192856"/>
            <a:ext cx="2492481" cy="2091109"/>
          </a:xfrm>
          <a:prstGeom prst="rect">
            <a:avLst/>
          </a:prstGeom>
          <a:noFill/>
          <a:ln w="9525">
            <a:noFill/>
            <a:miter lim="800000"/>
            <a:headEnd/>
            <a:tailEnd/>
          </a:ln>
        </p:spPr>
      </p:pic>
    </p:spTree>
    <p:extLst>
      <p:ext uri="{BB962C8B-B14F-4D97-AF65-F5344CB8AC3E}">
        <p14:creationId xmlns:p14="http://schemas.microsoft.com/office/powerpoint/2010/main" val="17690390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99592" y="980728"/>
            <a:ext cx="7659980" cy="5241007"/>
          </a:xfrm>
        </p:spPr>
        <p:txBody>
          <a:bodyPr wrap="square" lIns="91440" tIns="45720" rIns="91440" bIns="45720" numCol="1" anchor="ctr" anchorCtr="0" compatLnSpc="1">
            <a:prstTxWarp prst="textNoShape">
              <a:avLst/>
            </a:prstTxWarp>
            <a:normAutofit/>
          </a:bodyPr>
          <a:lstStyle/>
          <a:p>
            <a:pPr algn="just" eaLnBrk="1" hangingPunct="1"/>
            <a:r>
              <a:rPr lang="pt-BR" sz="2000" dirty="0" smtClean="0">
                <a:solidFill>
                  <a:schemeClr val="tx1"/>
                </a:solidFill>
              </a:rPr>
              <a:t>Art. 5° - XXXIII – todos têm direito a</a:t>
            </a:r>
            <a:r>
              <a:rPr lang="pt-BR" sz="2000" b="1" dirty="0" smtClean="0">
                <a:solidFill>
                  <a:schemeClr val="tx1"/>
                </a:solidFill>
              </a:rPr>
              <a:t> receber dos órgãos públicos informações de seu interesse particular, ou de interesse coletivo ou geral</a:t>
            </a:r>
            <a:r>
              <a:rPr lang="pt-BR" sz="2000" dirty="0" smtClean="0">
                <a:solidFill>
                  <a:schemeClr val="tx1"/>
                </a:solidFill>
              </a:rPr>
              <a:t>, </a:t>
            </a:r>
            <a:r>
              <a:rPr lang="en-US" sz="2000" u="sng" dirty="0" err="1" smtClean="0">
                <a:solidFill>
                  <a:schemeClr val="tx1"/>
                </a:solidFill>
              </a:rPr>
              <a:t>que</a:t>
            </a:r>
            <a:r>
              <a:rPr lang="en-US" sz="2000" u="sng" dirty="0" smtClean="0">
                <a:solidFill>
                  <a:schemeClr val="tx1"/>
                </a:solidFill>
              </a:rPr>
              <a:t> </a:t>
            </a:r>
            <a:r>
              <a:rPr lang="en-US" sz="2000" u="sng" dirty="0" err="1" smtClean="0">
                <a:solidFill>
                  <a:schemeClr val="tx1"/>
                </a:solidFill>
              </a:rPr>
              <a:t>serão</a:t>
            </a:r>
            <a:r>
              <a:rPr lang="en-US" sz="2000" u="sng" dirty="0" smtClean="0">
                <a:solidFill>
                  <a:schemeClr val="tx1"/>
                </a:solidFill>
              </a:rPr>
              <a:t> </a:t>
            </a:r>
            <a:r>
              <a:rPr lang="en-US" sz="2000" u="sng" dirty="0" err="1" smtClean="0">
                <a:solidFill>
                  <a:schemeClr val="tx1"/>
                </a:solidFill>
              </a:rPr>
              <a:t>prestadas</a:t>
            </a:r>
            <a:r>
              <a:rPr lang="en-US" sz="2000" u="sng" dirty="0" smtClean="0">
                <a:solidFill>
                  <a:schemeClr val="tx1"/>
                </a:solidFill>
              </a:rPr>
              <a:t> no </a:t>
            </a:r>
            <a:r>
              <a:rPr lang="en-US" sz="2000" u="sng" dirty="0" err="1" smtClean="0">
                <a:solidFill>
                  <a:schemeClr val="tx1"/>
                </a:solidFill>
              </a:rPr>
              <a:t>prazo</a:t>
            </a:r>
            <a:r>
              <a:rPr lang="en-US" sz="2000" u="sng" dirty="0" smtClean="0">
                <a:solidFill>
                  <a:schemeClr val="tx1"/>
                </a:solidFill>
              </a:rPr>
              <a:t> da lei</a:t>
            </a:r>
            <a:r>
              <a:rPr lang="en-US" sz="2000" dirty="0" smtClean="0">
                <a:solidFill>
                  <a:schemeClr val="tx1"/>
                </a:solidFill>
              </a:rPr>
              <a:t>, sob </a:t>
            </a:r>
            <a:r>
              <a:rPr lang="en-US" sz="2000" dirty="0" err="1" smtClean="0">
                <a:solidFill>
                  <a:schemeClr val="tx1"/>
                </a:solidFill>
              </a:rPr>
              <a:t>pena</a:t>
            </a:r>
            <a:r>
              <a:rPr lang="en-US" sz="2000" dirty="0" smtClean="0">
                <a:solidFill>
                  <a:schemeClr val="tx1"/>
                </a:solidFill>
              </a:rPr>
              <a:t> de </a:t>
            </a:r>
            <a:r>
              <a:rPr lang="en-US" sz="2000" dirty="0" err="1" smtClean="0">
                <a:solidFill>
                  <a:schemeClr val="tx1"/>
                </a:solidFill>
              </a:rPr>
              <a:t>responsabilidade</a:t>
            </a:r>
            <a:r>
              <a:rPr lang="en-US" sz="2000" dirty="0" smtClean="0">
                <a:solidFill>
                  <a:schemeClr val="tx1"/>
                </a:solidFill>
              </a:rPr>
              <a:t>, (…)</a:t>
            </a:r>
          </a:p>
          <a:p>
            <a:pPr algn="just" eaLnBrk="1" hangingPunct="1"/>
            <a:endParaRPr lang="en-US" sz="2000" dirty="0" smtClean="0">
              <a:solidFill>
                <a:schemeClr val="tx1"/>
              </a:solidFill>
            </a:endParaRPr>
          </a:p>
          <a:p>
            <a:pPr algn="just" eaLnBrk="1" hangingPunct="1"/>
            <a:r>
              <a:rPr lang="en-US" sz="2000" dirty="0" smtClean="0">
                <a:solidFill>
                  <a:schemeClr val="tx1"/>
                </a:solidFill>
              </a:rPr>
              <a:t>Art. 37° (…) </a:t>
            </a:r>
            <a:r>
              <a:rPr lang="pt-BR" sz="2000" dirty="0" smtClean="0">
                <a:solidFill>
                  <a:schemeClr val="tx1"/>
                </a:solidFill>
              </a:rPr>
              <a:t>§ 3º – A lei disciplinará as formas de </a:t>
            </a:r>
            <a:r>
              <a:rPr lang="pt-BR" sz="2000" b="1" dirty="0" smtClean="0">
                <a:solidFill>
                  <a:schemeClr val="tx1"/>
                </a:solidFill>
              </a:rPr>
              <a:t>participação do usuário na administração pública direta e indireta</a:t>
            </a:r>
            <a:r>
              <a:rPr lang="pt-BR" sz="2000" dirty="0" smtClean="0">
                <a:solidFill>
                  <a:schemeClr val="tx1"/>
                </a:solidFill>
              </a:rPr>
              <a:t>, regulando especialmente:  </a:t>
            </a:r>
          </a:p>
          <a:p>
            <a:pPr algn="just" eaLnBrk="1" hangingPunct="1"/>
            <a:r>
              <a:rPr lang="pt-BR" sz="2000" dirty="0" smtClean="0">
                <a:solidFill>
                  <a:schemeClr val="tx1"/>
                </a:solidFill>
              </a:rPr>
              <a:t>(...)II – </a:t>
            </a:r>
            <a:r>
              <a:rPr lang="pt-BR" sz="2000" b="1" dirty="0" smtClean="0">
                <a:solidFill>
                  <a:schemeClr val="tx1"/>
                </a:solidFill>
              </a:rPr>
              <a:t>o acesso dos usuários a registros administrativos </a:t>
            </a:r>
            <a:br>
              <a:rPr lang="pt-BR" sz="2000" b="1" dirty="0" smtClean="0">
                <a:solidFill>
                  <a:schemeClr val="tx1"/>
                </a:solidFill>
              </a:rPr>
            </a:br>
            <a:r>
              <a:rPr lang="pt-BR" sz="2000" b="1" dirty="0" smtClean="0">
                <a:solidFill>
                  <a:schemeClr val="tx1"/>
                </a:solidFill>
              </a:rPr>
              <a:t>e a informações sobre atos de governo</a:t>
            </a:r>
            <a:r>
              <a:rPr lang="pt-BR" sz="2000" dirty="0" smtClean="0">
                <a:solidFill>
                  <a:schemeClr val="tx1"/>
                </a:solidFill>
              </a:rPr>
              <a:t>, observado o disposto no art. 5º, X e XXXIII;</a:t>
            </a:r>
          </a:p>
          <a:p>
            <a:pPr algn="just" eaLnBrk="1" hangingPunct="1"/>
            <a:endParaRPr lang="pt-BR" sz="2000" dirty="0" smtClean="0">
              <a:solidFill>
                <a:schemeClr val="tx1"/>
              </a:solidFill>
            </a:endParaRPr>
          </a:p>
          <a:p>
            <a:pPr algn="just" eaLnBrk="1" hangingPunct="1"/>
            <a:endParaRPr lang="pt-BR" sz="2000" dirty="0" smtClean="0">
              <a:solidFill>
                <a:schemeClr val="tx1"/>
              </a:solidFill>
            </a:endParaRPr>
          </a:p>
        </p:txBody>
      </p:sp>
      <p:sp>
        <p:nvSpPr>
          <p:cNvPr id="5" name="Título 2"/>
          <p:cNvSpPr txBox="1">
            <a:spLocks/>
          </p:cNvSpPr>
          <p:nvPr/>
        </p:nvSpPr>
        <p:spPr>
          <a:xfrm>
            <a:off x="683568" y="44624"/>
            <a:ext cx="6228692"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Constituição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Federal</a:t>
            </a:r>
          </a:p>
        </p:txBody>
      </p:sp>
      <p:pic>
        <p:nvPicPr>
          <p:cNvPr id="4" name="Imagem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3881" y="5259473"/>
            <a:ext cx="1012615" cy="1337879"/>
          </a:xfrm>
          <a:prstGeom prst="rect">
            <a:avLst/>
          </a:prstGeom>
        </p:spPr>
      </p:pic>
    </p:spTree>
    <p:extLst>
      <p:ext uri="{BB962C8B-B14F-4D97-AF65-F5344CB8AC3E}">
        <p14:creationId xmlns:p14="http://schemas.microsoft.com/office/powerpoint/2010/main" val="86129577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1259632" y="2418636"/>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Balanço Orçamentário (BO)</a:t>
            </a:r>
            <a:endParaRPr lang="pt-BR" dirty="0">
              <a:solidFill>
                <a:schemeClr val="tx1"/>
              </a:solidFill>
            </a:endParaRPr>
          </a:p>
        </p:txBody>
      </p:sp>
      <p:sp>
        <p:nvSpPr>
          <p:cNvPr id="19" name="Retângulo de cantos arredondados 18"/>
          <p:cNvSpPr/>
          <p:nvPr/>
        </p:nvSpPr>
        <p:spPr>
          <a:xfrm>
            <a:off x="1259632" y="3354740"/>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Balanço Financeiro (BF)</a:t>
            </a:r>
            <a:endParaRPr lang="pt-BR" dirty="0">
              <a:solidFill>
                <a:schemeClr val="tx1"/>
              </a:solidFill>
            </a:endParaRPr>
          </a:p>
        </p:txBody>
      </p:sp>
      <p:sp>
        <p:nvSpPr>
          <p:cNvPr id="20" name="Retângulo de cantos arredondados 19"/>
          <p:cNvSpPr/>
          <p:nvPr/>
        </p:nvSpPr>
        <p:spPr>
          <a:xfrm>
            <a:off x="1259632" y="4293096"/>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Balanço Patrimonial (BP)</a:t>
            </a:r>
            <a:endParaRPr lang="pt-BR" dirty="0">
              <a:solidFill>
                <a:schemeClr val="tx1"/>
              </a:solidFill>
            </a:endParaRPr>
          </a:p>
        </p:txBody>
      </p:sp>
      <p:sp>
        <p:nvSpPr>
          <p:cNvPr id="21" name="Retângulo de cantos arredondados 20"/>
          <p:cNvSpPr/>
          <p:nvPr/>
        </p:nvSpPr>
        <p:spPr>
          <a:xfrm>
            <a:off x="5206224" y="2423200"/>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Demonstração das Variações Patrimoniais (DVP)</a:t>
            </a:r>
            <a:endParaRPr lang="pt-BR" dirty="0">
              <a:solidFill>
                <a:schemeClr val="tx1"/>
              </a:solidFill>
            </a:endParaRPr>
          </a:p>
        </p:txBody>
      </p:sp>
      <p:sp>
        <p:nvSpPr>
          <p:cNvPr id="22" name="Retângulo de cantos arredondados 21"/>
          <p:cNvSpPr/>
          <p:nvPr/>
        </p:nvSpPr>
        <p:spPr>
          <a:xfrm>
            <a:off x="5206224" y="3354740"/>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solidFill>
                  <a:schemeClr val="tx1"/>
                </a:solidFill>
              </a:rPr>
              <a:t>Demonstração </a:t>
            </a:r>
            <a:r>
              <a:rPr lang="pt-BR" dirty="0" smtClean="0">
                <a:solidFill>
                  <a:schemeClr val="tx1"/>
                </a:solidFill>
              </a:rPr>
              <a:t>dos Fluxos de Caixa (DFC)</a:t>
            </a:r>
            <a:endParaRPr lang="pt-BR" dirty="0">
              <a:solidFill>
                <a:schemeClr val="tx1"/>
              </a:solidFill>
            </a:endParaRPr>
          </a:p>
        </p:txBody>
      </p:sp>
      <p:sp>
        <p:nvSpPr>
          <p:cNvPr id="23" name="Retângulo de cantos arredondados 22"/>
          <p:cNvSpPr/>
          <p:nvPr/>
        </p:nvSpPr>
        <p:spPr>
          <a:xfrm>
            <a:off x="5206224" y="4293096"/>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a:solidFill>
                  <a:schemeClr val="tx1"/>
                </a:solidFill>
              </a:rPr>
              <a:t>Demonstração </a:t>
            </a:r>
            <a:r>
              <a:rPr lang="pt-BR" dirty="0" smtClean="0">
                <a:solidFill>
                  <a:schemeClr val="tx1"/>
                </a:solidFill>
              </a:rPr>
              <a:t>da Mutação no Patrimônio Líquido (DMPL)</a:t>
            </a:r>
            <a:endParaRPr lang="pt-BR" dirty="0">
              <a:solidFill>
                <a:schemeClr val="tx1"/>
              </a:solidFill>
            </a:endParaRPr>
          </a:p>
        </p:txBody>
      </p:sp>
      <p:sp>
        <p:nvSpPr>
          <p:cNvPr id="25" name="Retângulo de cantos arredondados 24"/>
          <p:cNvSpPr/>
          <p:nvPr/>
        </p:nvSpPr>
        <p:spPr>
          <a:xfrm>
            <a:off x="1259632" y="1068636"/>
            <a:ext cx="7200800" cy="900000"/>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b="1" dirty="0" smtClean="0">
                <a:solidFill>
                  <a:schemeClr val="tx1"/>
                </a:solidFill>
              </a:rPr>
              <a:t>Demonstrações </a:t>
            </a:r>
            <a:r>
              <a:rPr lang="pt-BR" b="1" dirty="0">
                <a:solidFill>
                  <a:schemeClr val="tx1"/>
                </a:solidFill>
              </a:rPr>
              <a:t>Contábeis Aplicadas ao Setor Público </a:t>
            </a:r>
            <a:r>
              <a:rPr lang="pt-BR" b="1" dirty="0" smtClean="0">
                <a:solidFill>
                  <a:schemeClr val="tx1"/>
                </a:solidFill>
              </a:rPr>
              <a:t>(DCASP)</a:t>
            </a:r>
          </a:p>
          <a:p>
            <a:pPr algn="ctr"/>
            <a:r>
              <a:rPr lang="pt-BR" b="1" dirty="0" smtClean="0">
                <a:solidFill>
                  <a:schemeClr val="tx1"/>
                </a:solidFill>
              </a:rPr>
              <a:t>aprovadas pela Parte V do MCASP 6ª edição</a:t>
            </a:r>
          </a:p>
          <a:p>
            <a:pPr algn="ctr"/>
            <a:r>
              <a:rPr lang="pt-BR" dirty="0">
                <a:solidFill>
                  <a:schemeClr val="tx1"/>
                </a:solidFill>
              </a:rPr>
              <a:t>(Art. 1º, III da Portaria nº 700, de 10 de dezembro 2014</a:t>
            </a:r>
            <a:r>
              <a:rPr lang="pt-BR" dirty="0" smtClean="0">
                <a:solidFill>
                  <a:schemeClr val="tx1"/>
                </a:solidFill>
              </a:rPr>
              <a:t>)</a:t>
            </a:r>
            <a:endParaRPr lang="pt-BR" dirty="0">
              <a:solidFill>
                <a:schemeClr val="tx1"/>
              </a:solidFill>
            </a:endParaRPr>
          </a:p>
        </p:txBody>
      </p:sp>
      <p:cxnSp>
        <p:nvCxnSpPr>
          <p:cNvPr id="5" name="Conector angulado 4"/>
          <p:cNvCxnSpPr>
            <a:stCxn id="25" idx="2"/>
            <a:endCxn id="7" idx="3"/>
          </p:cNvCxnSpPr>
          <p:nvPr/>
        </p:nvCxnSpPr>
        <p:spPr>
          <a:xfrm rot="5400000">
            <a:off x="4281916" y="2200560"/>
            <a:ext cx="810040"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16" name="Conector angulado 15"/>
          <p:cNvCxnSpPr>
            <a:stCxn id="25" idx="2"/>
            <a:endCxn id="19" idx="3"/>
          </p:cNvCxnSpPr>
          <p:nvPr/>
        </p:nvCxnSpPr>
        <p:spPr>
          <a:xfrm rot="5400000">
            <a:off x="3813864" y="2668612"/>
            <a:ext cx="1746144"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24" name="Conector angulado 23"/>
          <p:cNvCxnSpPr>
            <a:stCxn id="25" idx="2"/>
            <a:endCxn id="20" idx="3"/>
          </p:cNvCxnSpPr>
          <p:nvPr/>
        </p:nvCxnSpPr>
        <p:spPr>
          <a:xfrm rot="5400000">
            <a:off x="3344686" y="3137790"/>
            <a:ext cx="2684500"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26" name="Conector angulado 25"/>
          <p:cNvCxnSpPr>
            <a:stCxn id="25" idx="2"/>
            <a:endCxn id="21" idx="1"/>
          </p:cNvCxnSpPr>
          <p:nvPr/>
        </p:nvCxnSpPr>
        <p:spPr>
          <a:xfrm rot="16200000" flipH="1">
            <a:off x="4625826" y="2202842"/>
            <a:ext cx="814604"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27" name="Conector angulado 26"/>
          <p:cNvCxnSpPr>
            <a:stCxn id="25" idx="2"/>
            <a:endCxn id="22" idx="1"/>
          </p:cNvCxnSpPr>
          <p:nvPr/>
        </p:nvCxnSpPr>
        <p:spPr>
          <a:xfrm rot="16200000" flipH="1">
            <a:off x="4160056" y="2668612"/>
            <a:ext cx="1746144"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30" name="Conector angulado 29"/>
          <p:cNvCxnSpPr>
            <a:stCxn id="25" idx="2"/>
            <a:endCxn id="23" idx="1"/>
          </p:cNvCxnSpPr>
          <p:nvPr/>
        </p:nvCxnSpPr>
        <p:spPr>
          <a:xfrm rot="16200000" flipH="1">
            <a:off x="3690878" y="3137790"/>
            <a:ext cx="2684500"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pic>
        <p:nvPicPr>
          <p:cNvPr id="15" name="Imagem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23881" y="5445224"/>
            <a:ext cx="1012615" cy="1337879"/>
          </a:xfrm>
          <a:prstGeom prst="rect">
            <a:avLst/>
          </a:prstGeom>
        </p:spPr>
      </p:pic>
    </p:spTree>
    <p:extLst>
      <p:ext uri="{BB962C8B-B14F-4D97-AF65-F5344CB8AC3E}">
        <p14:creationId xmlns:p14="http://schemas.microsoft.com/office/powerpoint/2010/main" val="702704283"/>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9512" y="5214950"/>
            <a:ext cx="8375438" cy="892552"/>
          </a:xfrm>
          <a:prstGeom prst="rect">
            <a:avLst/>
          </a:prstGeom>
        </p:spPr>
        <p:txBody>
          <a:bodyPr wrap="square">
            <a:spAutoFit/>
          </a:bodyPr>
          <a:lstStyle/>
          <a:p>
            <a:pPr algn="ctr" fontAlgn="auto">
              <a:spcBef>
                <a:spcPts val="0"/>
              </a:spcBef>
              <a:spcAft>
                <a:spcPts val="0"/>
              </a:spcAft>
              <a:defRPr/>
            </a:pPr>
            <a:r>
              <a:rPr lang="pt-BR" sz="2600" b="1" i="1" dirty="0" smtClean="0"/>
              <a:t>Jorge </a:t>
            </a:r>
            <a:r>
              <a:rPr lang="pt-BR" sz="2600" b="1" i="1" dirty="0" err="1" smtClean="0"/>
              <a:t>Hage</a:t>
            </a:r>
            <a:r>
              <a:rPr lang="pt-BR" sz="2600" b="1" i="1" dirty="0" smtClean="0"/>
              <a:t>         </a:t>
            </a:r>
          </a:p>
          <a:p>
            <a:pPr algn="ctr" fontAlgn="auto">
              <a:spcBef>
                <a:spcPts val="0"/>
              </a:spcBef>
              <a:spcAft>
                <a:spcPts val="0"/>
              </a:spcAft>
              <a:defRPr/>
            </a:pPr>
            <a:r>
              <a:rPr lang="pt-BR" sz="2600" b="1" i="1" dirty="0" smtClean="0"/>
              <a:t>EX Ministro </a:t>
            </a:r>
            <a:r>
              <a:rPr lang="pt-BR" sz="2600" b="1" i="1" dirty="0"/>
              <a:t>da </a:t>
            </a:r>
            <a:r>
              <a:rPr lang="pt-BR" sz="2600" b="1" i="1" dirty="0" smtClean="0"/>
              <a:t>Controladoria Geral da União</a:t>
            </a:r>
            <a:endParaRPr lang="pt-BR" sz="2600" b="1" i="1" dirty="0"/>
          </a:p>
        </p:txBody>
      </p:sp>
      <p:sp>
        <p:nvSpPr>
          <p:cNvPr id="6147" name="Retângulo 5"/>
          <p:cNvSpPr>
            <a:spLocks noChangeArrowheads="1"/>
          </p:cNvSpPr>
          <p:nvPr/>
        </p:nvSpPr>
        <p:spPr bwMode="auto">
          <a:xfrm>
            <a:off x="1043608" y="1052736"/>
            <a:ext cx="7633097" cy="3231654"/>
          </a:xfrm>
          <a:prstGeom prst="rect">
            <a:avLst/>
          </a:prstGeom>
          <a:noFill/>
          <a:ln w="9525">
            <a:noFill/>
            <a:miter lim="800000"/>
            <a:headEnd/>
            <a:tailEnd/>
          </a:ln>
        </p:spPr>
        <p:txBody>
          <a:bodyPr wrap="square">
            <a:spAutoFit/>
          </a:bodyPr>
          <a:lstStyle/>
          <a:p>
            <a:pPr algn="just">
              <a:lnSpc>
                <a:spcPct val="150000"/>
              </a:lnSpc>
              <a:spcBef>
                <a:spcPts val="1200"/>
              </a:spcBef>
              <a:spcAft>
                <a:spcPts val="600"/>
              </a:spcAft>
            </a:pPr>
            <a:r>
              <a:rPr lang="pt-BR" sz="3400" i="1" dirty="0">
                <a:latin typeface="+mj-lt"/>
              </a:rPr>
              <a:t>“Quanto maior for a exposição e a publicidade dos gastos e atos públicos, menor será o espaço para a corrupção e o desperdício” </a:t>
            </a:r>
          </a:p>
        </p:txBody>
      </p:sp>
      <p:pic>
        <p:nvPicPr>
          <p:cNvPr id="4" name="Imagem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56376" y="5208331"/>
            <a:ext cx="1012615" cy="1337879"/>
          </a:xfrm>
          <a:prstGeom prst="rect">
            <a:avLst/>
          </a:prstGeom>
        </p:spPr>
      </p:pic>
    </p:spTree>
    <p:extLst>
      <p:ext uri="{BB962C8B-B14F-4D97-AF65-F5344CB8AC3E}">
        <p14:creationId xmlns:p14="http://schemas.microsoft.com/office/powerpoint/2010/main" val="2189940442"/>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de cantos arredondados 8"/>
          <p:cNvSpPr/>
          <p:nvPr/>
        </p:nvSpPr>
        <p:spPr>
          <a:xfrm>
            <a:off x="683568" y="3638208"/>
            <a:ext cx="4104456" cy="1080120"/>
          </a:xfrm>
          <a:prstGeom prst="roundRect">
            <a:avLst/>
          </a:prstGeom>
          <a:solidFill>
            <a:schemeClr val="accent3">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sz="1600" i="1" dirty="0" smtClean="0">
                <a:solidFill>
                  <a:schemeClr val="tx1"/>
                </a:solidFill>
              </a:rPr>
              <a:t>Pertencem </a:t>
            </a:r>
            <a:r>
              <a:rPr lang="pt-BR" sz="1600" i="1" dirty="0">
                <a:solidFill>
                  <a:schemeClr val="tx1"/>
                </a:solidFill>
              </a:rPr>
              <a:t>ao exercício financeiro:</a:t>
            </a:r>
          </a:p>
          <a:p>
            <a:pPr algn="ctr"/>
            <a:r>
              <a:rPr lang="pt-BR" sz="1600" i="1" dirty="0" smtClean="0">
                <a:solidFill>
                  <a:schemeClr val="tx1"/>
                </a:solidFill>
              </a:rPr>
              <a:t>I </a:t>
            </a:r>
            <a:r>
              <a:rPr lang="pt-BR" sz="1600" i="1" dirty="0">
                <a:solidFill>
                  <a:schemeClr val="tx1"/>
                </a:solidFill>
              </a:rPr>
              <a:t>- as receitas </a:t>
            </a:r>
            <a:r>
              <a:rPr lang="pt-BR" sz="1600" i="1" dirty="0" smtClean="0">
                <a:solidFill>
                  <a:schemeClr val="tx1"/>
                </a:solidFill>
              </a:rPr>
              <a:t>nele </a:t>
            </a:r>
            <a:r>
              <a:rPr lang="pt-BR" sz="1600" i="1" dirty="0">
                <a:solidFill>
                  <a:schemeClr val="tx1"/>
                </a:solidFill>
              </a:rPr>
              <a:t>arrecadadas;</a:t>
            </a:r>
          </a:p>
          <a:p>
            <a:pPr algn="ctr"/>
            <a:r>
              <a:rPr lang="pt-BR" sz="1600" i="1" dirty="0" smtClean="0">
                <a:solidFill>
                  <a:schemeClr val="tx1"/>
                </a:solidFill>
              </a:rPr>
              <a:t>II </a:t>
            </a:r>
            <a:r>
              <a:rPr lang="pt-BR" sz="1600" i="1" dirty="0">
                <a:solidFill>
                  <a:schemeClr val="tx1"/>
                </a:solidFill>
              </a:rPr>
              <a:t>- as despesas </a:t>
            </a:r>
            <a:r>
              <a:rPr lang="pt-BR" sz="1600" i="1" dirty="0" smtClean="0">
                <a:solidFill>
                  <a:schemeClr val="tx1"/>
                </a:solidFill>
              </a:rPr>
              <a:t>nele </a:t>
            </a:r>
            <a:r>
              <a:rPr lang="pt-BR" sz="1600" i="1" dirty="0">
                <a:solidFill>
                  <a:schemeClr val="tx1"/>
                </a:solidFill>
              </a:rPr>
              <a:t>legalmente </a:t>
            </a:r>
            <a:r>
              <a:rPr lang="pt-BR" sz="1600" i="1" dirty="0" smtClean="0">
                <a:solidFill>
                  <a:schemeClr val="tx1"/>
                </a:solidFill>
              </a:rPr>
              <a:t>empenhadas.</a:t>
            </a:r>
          </a:p>
          <a:p>
            <a:pPr algn="ctr"/>
            <a:r>
              <a:rPr lang="pt-BR" sz="1600" dirty="0" smtClean="0">
                <a:solidFill>
                  <a:schemeClr val="tx1"/>
                </a:solidFill>
              </a:rPr>
              <a:t>(Art</a:t>
            </a:r>
            <a:r>
              <a:rPr lang="pt-BR" sz="1600" dirty="0">
                <a:solidFill>
                  <a:schemeClr val="tx1"/>
                </a:solidFill>
              </a:rPr>
              <a:t>. 35 da Lei nº </a:t>
            </a:r>
            <a:r>
              <a:rPr lang="pt-BR" sz="1600" dirty="0" smtClean="0">
                <a:solidFill>
                  <a:schemeClr val="tx1"/>
                </a:solidFill>
              </a:rPr>
              <a:t>4.320/1964)</a:t>
            </a:r>
            <a:endParaRPr lang="pt-BR" sz="1600" dirty="0">
              <a:solidFill>
                <a:schemeClr val="tx1"/>
              </a:solidFill>
            </a:endParaRPr>
          </a:p>
        </p:txBody>
      </p:sp>
      <p:sp>
        <p:nvSpPr>
          <p:cNvPr id="61" name="Seta em curva para baixo 60"/>
          <p:cNvSpPr/>
          <p:nvPr/>
        </p:nvSpPr>
        <p:spPr>
          <a:xfrm rot="6363250" flipV="1">
            <a:off x="-198068" y="3396703"/>
            <a:ext cx="1619257" cy="432649"/>
          </a:xfrm>
          <a:prstGeom prst="curvedDownArrow">
            <a:avLst>
              <a:gd name="adj1" fmla="val 25000"/>
              <a:gd name="adj2" fmla="val 100619"/>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Retângulo de cantos arredondados 9"/>
          <p:cNvSpPr/>
          <p:nvPr/>
        </p:nvSpPr>
        <p:spPr>
          <a:xfrm>
            <a:off x="4932040" y="2417480"/>
            <a:ext cx="4176464" cy="2520280"/>
          </a:xfrm>
          <a:prstGeom prst="roundRect">
            <a:avLst/>
          </a:prstGeom>
          <a:noFill/>
          <a:ln>
            <a:solidFill>
              <a:schemeClr val="accent5">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pt-BR" dirty="0" smtClean="0">
                <a:solidFill>
                  <a:schemeClr val="tx1"/>
                </a:solidFill>
              </a:rPr>
              <a:t>20. O </a:t>
            </a:r>
            <a:r>
              <a:rPr lang="pt-BR" dirty="0">
                <a:solidFill>
                  <a:schemeClr val="tx1"/>
                </a:solidFill>
              </a:rPr>
              <a:t>Balanço Orçamentário evidencia as receitas e as despesas orçamentárias, detalhadas em </a:t>
            </a:r>
            <a:r>
              <a:rPr lang="pt-BR" b="1" dirty="0">
                <a:solidFill>
                  <a:schemeClr val="tx1"/>
                </a:solidFill>
              </a:rPr>
              <a:t>níveis relevantes de análise</a:t>
            </a:r>
            <a:r>
              <a:rPr lang="pt-BR" dirty="0">
                <a:solidFill>
                  <a:schemeClr val="tx1"/>
                </a:solidFill>
              </a:rPr>
              <a:t>, confrontando o orçamento inicial e as suas alterações com a execução, demonstrando o </a:t>
            </a:r>
            <a:r>
              <a:rPr lang="pt-BR" b="1" dirty="0">
                <a:solidFill>
                  <a:schemeClr val="tx1"/>
                </a:solidFill>
              </a:rPr>
              <a:t>resultado orçamentário</a:t>
            </a:r>
            <a:r>
              <a:rPr lang="pt-BR" dirty="0" smtClean="0">
                <a:solidFill>
                  <a:schemeClr val="tx1"/>
                </a:solidFill>
              </a:rPr>
              <a:t>.</a:t>
            </a:r>
          </a:p>
          <a:p>
            <a:pPr algn="r"/>
            <a:r>
              <a:rPr lang="pt-BR" sz="1600" dirty="0" smtClean="0">
                <a:solidFill>
                  <a:srgbClr val="00B0F0"/>
                </a:solidFill>
              </a:rPr>
              <a:t>(Alterado </a:t>
            </a:r>
            <a:r>
              <a:rPr lang="pt-BR" sz="1600" dirty="0">
                <a:solidFill>
                  <a:srgbClr val="00B0F0"/>
                </a:solidFill>
              </a:rPr>
              <a:t>pela </a:t>
            </a:r>
            <a:r>
              <a:rPr lang="pt-BR" sz="1600" dirty="0" smtClean="0">
                <a:solidFill>
                  <a:srgbClr val="00B0F0"/>
                </a:solidFill>
              </a:rPr>
              <a:t>Resolução </a:t>
            </a:r>
            <a:r>
              <a:rPr lang="pt-BR" sz="1600" dirty="0">
                <a:solidFill>
                  <a:srgbClr val="00B0F0"/>
                </a:solidFill>
              </a:rPr>
              <a:t>CFC </a:t>
            </a:r>
            <a:r>
              <a:rPr lang="pt-BR" sz="1600" dirty="0" smtClean="0">
                <a:solidFill>
                  <a:srgbClr val="00B0F0"/>
                </a:solidFill>
              </a:rPr>
              <a:t>nº 1.268/2009)</a:t>
            </a:r>
            <a:endParaRPr lang="pt-BR" dirty="0">
              <a:solidFill>
                <a:srgbClr val="00B0F0"/>
              </a:solidFill>
            </a:endParaRPr>
          </a:p>
        </p:txBody>
      </p:sp>
      <p:sp>
        <p:nvSpPr>
          <p:cNvPr id="11" name="Retângulo de cantos arredondados 10"/>
          <p:cNvSpPr/>
          <p:nvPr/>
        </p:nvSpPr>
        <p:spPr>
          <a:xfrm>
            <a:off x="2483768" y="5373216"/>
            <a:ext cx="4176464" cy="792088"/>
          </a:xfrm>
          <a:prstGeom prst="roundRect">
            <a:avLst/>
          </a:prstGeom>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1600" dirty="0"/>
              <a:t>22. O Balanço Orçamentário é estruturado de forma a evidenciar a integração entre o </a:t>
            </a:r>
            <a:r>
              <a:rPr lang="pt-BR" sz="1600" b="1" dirty="0"/>
              <a:t>planejamento</a:t>
            </a:r>
            <a:r>
              <a:rPr lang="pt-BR" sz="1600" dirty="0"/>
              <a:t> e a </a:t>
            </a:r>
            <a:r>
              <a:rPr lang="pt-BR" sz="1600" b="1" dirty="0"/>
              <a:t>execução</a:t>
            </a:r>
            <a:r>
              <a:rPr lang="pt-BR" sz="1600" dirty="0"/>
              <a:t> orçamentária.</a:t>
            </a:r>
          </a:p>
        </p:txBody>
      </p:sp>
      <p:sp>
        <p:nvSpPr>
          <p:cNvPr id="3" name="Retângulo 2"/>
          <p:cNvSpPr/>
          <p:nvPr/>
        </p:nvSpPr>
        <p:spPr>
          <a:xfrm>
            <a:off x="1115486" y="1721003"/>
            <a:ext cx="3240619" cy="576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ysClr val="windowText" lastClr="000000"/>
                </a:solidFill>
              </a:rPr>
              <a:t>Art. 102 Lei nº 4.320/1964</a:t>
            </a:r>
            <a:endParaRPr lang="pt-BR" dirty="0">
              <a:solidFill>
                <a:sysClr val="windowText" lastClr="000000"/>
              </a:solidFill>
            </a:endParaRPr>
          </a:p>
        </p:txBody>
      </p:sp>
      <p:sp>
        <p:nvSpPr>
          <p:cNvPr id="12" name="Retângulo 11"/>
          <p:cNvSpPr/>
          <p:nvPr/>
        </p:nvSpPr>
        <p:spPr>
          <a:xfrm>
            <a:off x="5399962" y="1721003"/>
            <a:ext cx="3240619" cy="576000"/>
          </a:xfrm>
          <a:prstGeom prst="rect">
            <a:avLst/>
          </a:prstGeom>
          <a:solidFill>
            <a:schemeClr val="accent5">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ysClr val="windowText" lastClr="000000"/>
                </a:solidFill>
              </a:rPr>
              <a:t>NBC T 16.6 </a:t>
            </a:r>
          </a:p>
          <a:p>
            <a:pPr algn="ctr"/>
            <a:r>
              <a:rPr lang="pt-BR" sz="1600" dirty="0" smtClean="0">
                <a:solidFill>
                  <a:sysClr val="windowText" lastClr="000000"/>
                </a:solidFill>
              </a:rPr>
              <a:t>(Resolução CFC nº 1.133/2008)</a:t>
            </a:r>
            <a:endParaRPr lang="pt-BR" sz="1600" dirty="0">
              <a:solidFill>
                <a:sysClr val="windowText" lastClr="000000"/>
              </a:solidFill>
            </a:endParaRPr>
          </a:p>
        </p:txBody>
      </p:sp>
      <p:sp>
        <p:nvSpPr>
          <p:cNvPr id="37" name="Retângulo de cantos arredondados 36"/>
          <p:cNvSpPr/>
          <p:nvPr/>
        </p:nvSpPr>
        <p:spPr>
          <a:xfrm>
            <a:off x="624896" y="2564904"/>
            <a:ext cx="4114800" cy="10081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r>
              <a:rPr lang="pt-BR" dirty="0">
                <a:solidFill>
                  <a:schemeClr val="tx1"/>
                </a:solidFill>
              </a:rPr>
              <a:t>O Balanço Orçamentário </a:t>
            </a:r>
            <a:r>
              <a:rPr lang="pt-BR" dirty="0" smtClean="0">
                <a:solidFill>
                  <a:schemeClr val="tx1"/>
                </a:solidFill>
              </a:rPr>
              <a:t>demonstrará as </a:t>
            </a:r>
            <a:r>
              <a:rPr lang="pt-BR" dirty="0">
                <a:solidFill>
                  <a:schemeClr val="tx1"/>
                </a:solidFill>
              </a:rPr>
              <a:t>receitas e despesas previstas </a:t>
            </a:r>
            <a:r>
              <a:rPr lang="pt-BR" dirty="0" smtClean="0">
                <a:solidFill>
                  <a:schemeClr val="tx1"/>
                </a:solidFill>
              </a:rPr>
              <a:t>em confronto </a:t>
            </a:r>
            <a:r>
              <a:rPr lang="pt-BR" dirty="0">
                <a:solidFill>
                  <a:schemeClr val="tx1"/>
                </a:solidFill>
              </a:rPr>
              <a:t>com as </a:t>
            </a:r>
            <a:r>
              <a:rPr lang="pt-BR" dirty="0" smtClean="0">
                <a:solidFill>
                  <a:schemeClr val="tx1"/>
                </a:solidFill>
              </a:rPr>
              <a:t>realizadas.</a:t>
            </a:r>
            <a:endParaRPr lang="pt-BR" dirty="0">
              <a:solidFill>
                <a:schemeClr val="tx1"/>
              </a:solidFill>
            </a:endParaRPr>
          </a:p>
        </p:txBody>
      </p:sp>
      <p:sp>
        <p:nvSpPr>
          <p:cNvPr id="13"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Definição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do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Balanço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Orçamentário</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14" name="Imagem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95889" y="5445224"/>
            <a:ext cx="1012615" cy="1337879"/>
          </a:xfrm>
          <a:prstGeom prst="rect">
            <a:avLst/>
          </a:prstGeom>
        </p:spPr>
      </p:pic>
    </p:spTree>
    <p:extLst>
      <p:ext uri="{BB962C8B-B14F-4D97-AF65-F5344CB8AC3E}">
        <p14:creationId xmlns:p14="http://schemas.microsoft.com/office/powerpoint/2010/main" val="3303682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ppt_x"/>
                                          </p:val>
                                        </p:tav>
                                        <p:tav tm="100000">
                                          <p:val>
                                            <p:strVal val="#ppt_x"/>
                                          </p:val>
                                        </p:tav>
                                      </p:tavLst>
                                    </p:anim>
                                    <p:anim calcmode="lin" valueType="num">
                                      <p:cBhvr additive="base">
                                        <p:cTn id="19" dur="500" fill="hold"/>
                                        <p:tgtEl>
                                          <p:spTgt spid="3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ppt_x"/>
                                          </p:val>
                                        </p:tav>
                                        <p:tav tm="100000">
                                          <p:val>
                                            <p:strVal val="#ppt_x"/>
                                          </p:val>
                                        </p:tav>
                                      </p:tavLst>
                                    </p:anim>
                                    <p:anim calcmode="lin" valueType="num">
                                      <p:cBhvr additive="base">
                                        <p:cTn id="23" dur="500" fill="hold"/>
                                        <p:tgtEl>
                                          <p:spTgt spid="6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1" grpId="0" animBg="1"/>
      <p:bldP spid="10" grpId="0" animBg="1"/>
      <p:bldP spid="11" grpId="0" animBg="1"/>
      <p:bldP spid="3" grpId="0" animBg="1"/>
      <p:bldP spid="12" grpId="0" animBg="1"/>
      <p:bldP spid="37"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3755810104"/>
              </p:ext>
            </p:extLst>
          </p:nvPr>
        </p:nvGraphicFramePr>
        <p:xfrm>
          <a:off x="743198" y="620698"/>
          <a:ext cx="8077274" cy="5681207"/>
        </p:xfrm>
        <a:graphic>
          <a:graphicData uri="http://schemas.openxmlformats.org/drawingml/2006/table">
            <a:tbl>
              <a:tblPr/>
              <a:tblGrid>
                <a:gridCol w="2384413"/>
                <a:gridCol w="1290749"/>
                <a:gridCol w="1308517"/>
                <a:gridCol w="1403829"/>
                <a:gridCol w="1689766"/>
              </a:tblGrid>
              <a:tr h="145672">
                <a:tc gridSpan="5">
                  <a:txBody>
                    <a:bodyPr/>
                    <a:lstStyle/>
                    <a:p>
                      <a:pPr algn="ctr">
                        <a:spcAft>
                          <a:spcPts val="0"/>
                        </a:spcAft>
                      </a:pPr>
                      <a:r>
                        <a:rPr lang="pt-BR" sz="900" dirty="0">
                          <a:latin typeface="Times New Roman"/>
                          <a:ea typeface="Times New Roman"/>
                          <a:cs typeface="Times New Roman"/>
                        </a:rPr>
                        <a:t>&lt;ENTE DA FEDERAÇÃO&gt;</a:t>
                      </a:r>
                      <a:endParaRPr lang="pt-BR" sz="1050" dirty="0">
                        <a:latin typeface="Times New Roman"/>
                        <a:ea typeface="Times New Roman"/>
                        <a:cs typeface="Times New Roman"/>
                      </a:endParaRPr>
                    </a:p>
                  </a:txBody>
                  <a:tcPr marL="12073" marR="12073" marT="0" marB="0">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45672">
                <a:tc gridSpan="5">
                  <a:txBody>
                    <a:bodyPr/>
                    <a:lstStyle/>
                    <a:p>
                      <a:pPr algn="ctr">
                        <a:spcAft>
                          <a:spcPts val="0"/>
                        </a:spcAft>
                      </a:pPr>
                      <a:r>
                        <a:rPr lang="pt-BR" sz="900" dirty="0">
                          <a:latin typeface="Times New Roman"/>
                          <a:ea typeface="Times New Roman"/>
                          <a:cs typeface="Times New Roman"/>
                        </a:rPr>
                        <a:t>BALANÇO ORÇAMENTÁRIO</a:t>
                      </a:r>
                      <a:endParaRPr lang="pt-BR" sz="1050" dirty="0">
                        <a:latin typeface="Times New Roman"/>
                        <a:ea typeface="Times New Roman"/>
                        <a:cs typeface="Times New Roman"/>
                      </a:endParaRPr>
                    </a:p>
                  </a:txBody>
                  <a:tcPr marL="12073" marR="12073" marT="0" marB="0">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91344">
                <a:tc gridSpan="5">
                  <a:txBody>
                    <a:bodyPr/>
                    <a:lstStyle/>
                    <a:p>
                      <a:pPr algn="just">
                        <a:spcAft>
                          <a:spcPts val="0"/>
                        </a:spcAft>
                      </a:pPr>
                      <a:r>
                        <a:rPr lang="pt-BR" sz="900" dirty="0">
                          <a:latin typeface="Times New Roman"/>
                          <a:ea typeface="Times New Roman"/>
                          <a:cs typeface="Times New Roman"/>
                        </a:rPr>
                        <a:t>EXERCÍCIO:                                                          PERÍODO: MÊS                                    DATA DE EMISSÃO:                                                                                 PÁGINA:</a:t>
                      </a:r>
                      <a:endParaRPr lang="pt-BR" sz="1050" dirty="0">
                        <a:latin typeface="Times New Roman"/>
                        <a:ea typeface="Times New Roman"/>
                        <a:cs typeface="Times New Roman"/>
                      </a:endParaRPr>
                    </a:p>
                  </a:txBody>
                  <a:tcPr marL="12073" marR="1207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45672">
                <a:tc>
                  <a:txBody>
                    <a:bodyPr/>
                    <a:lstStyle/>
                    <a:p>
                      <a:pPr algn="ctr">
                        <a:spcAft>
                          <a:spcPts val="0"/>
                        </a:spcAft>
                      </a:pPr>
                      <a:endParaRPr lang="pt-BR" sz="90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900">
                          <a:latin typeface="Times New Roman"/>
                          <a:ea typeface="Times New Roman"/>
                          <a:cs typeface="Times New Roman"/>
                        </a:rPr>
                        <a:t>PREVISÃO</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900">
                          <a:latin typeface="Times New Roman"/>
                          <a:ea typeface="Times New Roman"/>
                          <a:cs typeface="Times New Roman"/>
                        </a:rPr>
                        <a:t>PREVISÃO</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900">
                          <a:latin typeface="Times New Roman"/>
                          <a:ea typeface="Times New Roman"/>
                          <a:cs typeface="Times New Roman"/>
                        </a:rPr>
                        <a:t>RECEITAS </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900">
                          <a:latin typeface="Times New Roman"/>
                          <a:ea typeface="Times New Roman"/>
                          <a:cs typeface="Times New Roman"/>
                        </a:rPr>
                        <a:t>SALDO</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r>
              <a:tr h="145672">
                <a:tc>
                  <a:txBody>
                    <a:bodyPr/>
                    <a:lstStyle/>
                    <a:p>
                      <a:pPr algn="ctr">
                        <a:spcAft>
                          <a:spcPts val="0"/>
                        </a:spcAft>
                      </a:pPr>
                      <a:r>
                        <a:rPr lang="pt-BR" sz="900" u="sng" dirty="0">
                          <a:latin typeface="Times New Roman"/>
                          <a:ea typeface="Times New Roman"/>
                          <a:cs typeface="Times New Roman"/>
                        </a:rPr>
                        <a:t>RECEITAS ORÇAMENTÁRIAS</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r>
                        <a:rPr lang="pt-BR" sz="900">
                          <a:latin typeface="Times New Roman"/>
                          <a:ea typeface="Times New Roman"/>
                          <a:cs typeface="Times New Roman"/>
                        </a:rPr>
                        <a:t>INICIAL</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r>
                        <a:rPr lang="pt-BR" sz="900">
                          <a:latin typeface="Times New Roman"/>
                          <a:ea typeface="Times New Roman"/>
                          <a:cs typeface="Times New Roman"/>
                        </a:rPr>
                        <a:t>ATUALIZADA</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r>
                        <a:rPr lang="pt-BR" sz="900">
                          <a:latin typeface="Times New Roman"/>
                          <a:ea typeface="Times New Roman"/>
                          <a:cs typeface="Times New Roman"/>
                        </a:rPr>
                        <a:t>REALIZADAS</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endParaRPr lang="pt-BR" sz="900" dirty="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pattFill prst="pct20">
                      <a:fgClr>
                        <a:srgbClr val="FFFFFF"/>
                      </a:fgClr>
                      <a:bgClr>
                        <a:srgbClr val="DFDFDF"/>
                      </a:bgClr>
                    </a:pattFill>
                  </a:tcPr>
                </a:tc>
              </a:tr>
              <a:tr h="145672">
                <a:tc>
                  <a:txBody>
                    <a:bodyPr/>
                    <a:lstStyle/>
                    <a:p>
                      <a:pPr algn="r">
                        <a:spcAft>
                          <a:spcPts val="0"/>
                        </a:spcAft>
                      </a:pPr>
                      <a:endParaRPr lang="pt-BR" sz="90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pt-BR" sz="900">
                          <a:latin typeface="Times New Roman"/>
                          <a:ea typeface="Times New Roman"/>
                          <a:cs typeface="Times New Roman"/>
                        </a:rPr>
                        <a:t>(a)</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pt-BR" sz="900">
                          <a:latin typeface="Times New Roman"/>
                          <a:ea typeface="Times New Roman"/>
                          <a:cs typeface="Times New Roman"/>
                        </a:rPr>
                        <a:t>(b) </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pt-BR" sz="900" dirty="0">
                          <a:latin typeface="Times New Roman"/>
                          <a:ea typeface="Times New Roman"/>
                          <a:cs typeface="Times New Roman"/>
                        </a:rPr>
                        <a:t>c = </a:t>
                      </a:r>
                      <a:r>
                        <a:rPr lang="pt-BR" sz="900" dirty="0" smtClean="0">
                          <a:latin typeface="Times New Roman"/>
                          <a:ea typeface="Times New Roman"/>
                          <a:cs typeface="Times New Roman"/>
                        </a:rPr>
                        <a:t>(</a:t>
                      </a:r>
                      <a:r>
                        <a:rPr lang="pt-BR" sz="900" dirty="0" err="1" smtClean="0">
                          <a:latin typeface="Times New Roman"/>
                          <a:ea typeface="Times New Roman"/>
                          <a:cs typeface="Times New Roman"/>
                        </a:rPr>
                        <a:t>b-a</a:t>
                      </a:r>
                      <a:r>
                        <a:rPr lang="pt-BR" sz="900" dirty="0" smtClean="0">
                          <a:latin typeface="Times New Roman"/>
                          <a:ea typeface="Times New Roman"/>
                          <a:cs typeface="Times New Roman"/>
                        </a:rPr>
                        <a:t>)</a:t>
                      </a:r>
                      <a:endParaRPr lang="pt-BR" sz="1050" dirty="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145672">
                <a:tc>
                  <a:txBody>
                    <a:bodyPr/>
                    <a:lstStyle/>
                    <a:p>
                      <a:pPr algn="just">
                        <a:spcAft>
                          <a:spcPts val="0"/>
                        </a:spcAft>
                      </a:pPr>
                      <a:r>
                        <a:rPr lang="pt-BR" sz="900">
                          <a:latin typeface="Times New Roman"/>
                          <a:ea typeface="Times New Roman"/>
                          <a:cs typeface="Times New Roman"/>
                        </a:rPr>
                        <a:t>    RECEITAS CORRENTES</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45672">
                <a:tc>
                  <a:txBody>
                    <a:bodyPr/>
                    <a:lstStyle/>
                    <a:p>
                      <a:pPr algn="just">
                        <a:spcAft>
                          <a:spcPts val="0"/>
                        </a:spcAft>
                      </a:pPr>
                      <a:r>
                        <a:rPr lang="pt-BR" sz="900">
                          <a:latin typeface="Times New Roman"/>
                          <a:ea typeface="Times New Roman"/>
                          <a:cs typeface="Times New Roman"/>
                        </a:rPr>
                        <a:t>        RECEITA TRIBUTÁRIA</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RECEITA DE CONTRIBUIÇÕES</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RECEITA PATRIMONIAL</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RECEITA AGROPECUÁRIA</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RECEITA INDUSTRIAL</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RECEITA DE SERVIÇOS</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a:latin typeface="Times New Roman"/>
                          <a:ea typeface="Times New Roman"/>
                          <a:cs typeface="Times New Roman"/>
                        </a:rPr>
                        <a:t>        TRANSFERÊNCIAS CORRENTES</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OUTRAS RECEITAS CORRENTES</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RECEITAS DE CAPITAL</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dirty="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dirty="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a:latin typeface="Times New Roman"/>
                          <a:ea typeface="Times New Roman"/>
                          <a:cs typeface="Times New Roman"/>
                        </a:rPr>
                        <a:t>        OPERAÇÕES DE CRÉDITO</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ALIENAÇÃO DE BENS</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AMORTIZAÇÕES DE EMPRÉSTIMOS</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dirty="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a:latin typeface="Times New Roman"/>
                          <a:ea typeface="Times New Roman"/>
                          <a:cs typeface="Times New Roman"/>
                        </a:rPr>
                        <a:t>        TRANSFERÊNCIAS DE CAPITAL</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        OUTRAS RECEITAS DE CAPITAL</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dirty="0">
                          <a:latin typeface="Times New Roman"/>
                          <a:ea typeface="Times New Roman"/>
                          <a:cs typeface="Times New Roman"/>
                        </a:rPr>
                        <a:t>SUBTOTAL DAS RECEITAS (I)</a:t>
                      </a:r>
                      <a:endParaRPr lang="pt-BR" sz="1050" dirty="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672">
                <a:tc>
                  <a:txBody>
                    <a:bodyPr/>
                    <a:lstStyle/>
                    <a:p>
                      <a:pPr algn="just">
                        <a:spcAft>
                          <a:spcPts val="0"/>
                        </a:spcAft>
                      </a:pPr>
                      <a:r>
                        <a:rPr lang="pt-BR" sz="900">
                          <a:latin typeface="Times New Roman"/>
                          <a:ea typeface="Times New Roman"/>
                          <a:cs typeface="Times New Roman"/>
                        </a:rPr>
                        <a:t>REFINANCIAMENTO (II)</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45672">
                <a:tc>
                  <a:txBody>
                    <a:bodyPr/>
                    <a:lstStyle/>
                    <a:p>
                      <a:pPr algn="just">
                        <a:spcAft>
                          <a:spcPts val="0"/>
                        </a:spcAft>
                      </a:pPr>
                      <a:r>
                        <a:rPr lang="pt-BR" sz="900">
                          <a:latin typeface="Times New Roman"/>
                          <a:ea typeface="Times New Roman"/>
                          <a:cs typeface="Times New Roman"/>
                        </a:rPr>
                        <a:t>    Operações de Crédito Internas</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a:latin typeface="Times New Roman"/>
                          <a:ea typeface="Times New Roman"/>
                          <a:cs typeface="Times New Roman"/>
                        </a:rPr>
                        <a:t>        Mobiliária</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a:latin typeface="Times New Roman"/>
                          <a:ea typeface="Times New Roman"/>
                          <a:cs typeface="Times New Roman"/>
                        </a:rPr>
                        <a:t>        Contratual</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a:latin typeface="Times New Roman"/>
                          <a:ea typeface="Times New Roman"/>
                          <a:cs typeface="Times New Roman"/>
                        </a:rPr>
                        <a:t>    Operações de Crédito Externas</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a:latin typeface="Times New Roman"/>
                          <a:ea typeface="Times New Roman"/>
                          <a:cs typeface="Times New Roman"/>
                        </a:rPr>
                        <a:t>        Mobiliária</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a:noFill/>
                    </a:lnB>
                  </a:tcPr>
                </a:tc>
              </a:tr>
              <a:tr h="145672">
                <a:tc>
                  <a:txBody>
                    <a:bodyPr/>
                    <a:lstStyle/>
                    <a:p>
                      <a:pPr algn="just">
                        <a:spcAft>
                          <a:spcPts val="0"/>
                        </a:spcAft>
                      </a:pPr>
                      <a:r>
                        <a:rPr lang="pt-BR" sz="900">
                          <a:latin typeface="Times New Roman"/>
                          <a:ea typeface="Times New Roman"/>
                          <a:cs typeface="Times New Roman"/>
                        </a:rPr>
                        <a:t>        Contratual</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91344">
                <a:tc>
                  <a:txBody>
                    <a:bodyPr/>
                    <a:lstStyle/>
                    <a:p>
                      <a:pPr algn="just">
                        <a:spcAft>
                          <a:spcPts val="0"/>
                        </a:spcAft>
                      </a:pPr>
                      <a:r>
                        <a:rPr lang="pt-BR" sz="900">
                          <a:latin typeface="Times New Roman"/>
                          <a:ea typeface="Times New Roman"/>
                          <a:cs typeface="Times New Roman"/>
                        </a:rPr>
                        <a:t>SUBTOTAL COM REFINANCIAMENTO (III) = (I + II)</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672">
                <a:tc>
                  <a:txBody>
                    <a:bodyPr/>
                    <a:lstStyle/>
                    <a:p>
                      <a:pPr algn="just">
                        <a:spcAft>
                          <a:spcPts val="0"/>
                        </a:spcAft>
                      </a:pPr>
                      <a:r>
                        <a:rPr lang="es-ES_tradnl" sz="900">
                          <a:latin typeface="Times New Roman"/>
                          <a:ea typeface="Times New Roman"/>
                          <a:cs typeface="Times New Roman"/>
                        </a:rPr>
                        <a:t>DÉFICIT (IV)</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_tradnl"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_tradnl"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S_tradnl"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900">
                          <a:latin typeface="Times New Roman"/>
                          <a:ea typeface="Times New Roman"/>
                          <a:cs typeface="Times New Roman"/>
                        </a:rPr>
                        <a:t>–</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672">
                <a:tc>
                  <a:txBody>
                    <a:bodyPr/>
                    <a:lstStyle/>
                    <a:p>
                      <a:pPr algn="just">
                        <a:spcAft>
                          <a:spcPts val="0"/>
                        </a:spcAft>
                      </a:pPr>
                      <a:r>
                        <a:rPr lang="es-ES_tradnl" sz="900">
                          <a:latin typeface="Times New Roman"/>
                          <a:ea typeface="Times New Roman"/>
                          <a:cs typeface="Times New Roman"/>
                        </a:rPr>
                        <a:t>TOTAL (V) = (III + IV)</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endParaRPr lang="es-ES_tradnl"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endParaRPr lang="es-ES_tradnl"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endParaRPr lang="es-ES_tradnl"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s-ES_tradnl" sz="900">
                          <a:latin typeface="Times New Roman"/>
                          <a:ea typeface="Times New Roman"/>
                          <a:cs typeface="Times New Roman"/>
                        </a:rPr>
                        <a:t>–</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728359">
                <a:tc>
                  <a:txBody>
                    <a:bodyPr/>
                    <a:lstStyle/>
                    <a:p>
                      <a:pPr algn="just">
                        <a:spcAft>
                          <a:spcPts val="0"/>
                        </a:spcAft>
                      </a:pPr>
                      <a:r>
                        <a:rPr lang="pt-BR" sz="900">
                          <a:latin typeface="Times New Roman"/>
                          <a:ea typeface="Times New Roman"/>
                          <a:cs typeface="Times New Roman"/>
                        </a:rPr>
                        <a:t>SALDOS DE EXERCÍCIOS ANTERIORES </a:t>
                      </a:r>
                      <a:endParaRPr lang="pt-BR" sz="1050">
                        <a:latin typeface="Times New Roman"/>
                        <a:ea typeface="Times New Roman"/>
                        <a:cs typeface="Times New Roman"/>
                      </a:endParaRPr>
                    </a:p>
                    <a:p>
                      <a:pPr algn="just">
                        <a:spcAft>
                          <a:spcPts val="0"/>
                        </a:spcAft>
                      </a:pPr>
                      <a:r>
                        <a:rPr lang="pt-BR" sz="900">
                          <a:latin typeface="Times New Roman"/>
                          <a:ea typeface="Times New Roman"/>
                          <a:cs typeface="Times New Roman"/>
                        </a:rPr>
                        <a:t>(UTILIZADOS PARA CRÉDITOS ADICIONAIS)</a:t>
                      </a:r>
                      <a:endParaRPr lang="pt-BR" sz="1050">
                        <a:latin typeface="Times New Roman"/>
                        <a:ea typeface="Times New Roman"/>
                        <a:cs typeface="Times New Roman"/>
                      </a:endParaRPr>
                    </a:p>
                    <a:p>
                      <a:pPr algn="just">
                        <a:spcAft>
                          <a:spcPts val="0"/>
                        </a:spcAft>
                      </a:pPr>
                      <a:r>
                        <a:rPr lang="pt-BR" sz="900">
                          <a:latin typeface="Times New Roman"/>
                          <a:ea typeface="Times New Roman"/>
                          <a:cs typeface="Times New Roman"/>
                        </a:rPr>
                        <a:t>Superávit Financeiro</a:t>
                      </a:r>
                      <a:endParaRPr lang="pt-BR" sz="1050">
                        <a:latin typeface="Times New Roman"/>
                        <a:ea typeface="Times New Roman"/>
                        <a:cs typeface="Times New Roman"/>
                      </a:endParaRPr>
                    </a:p>
                    <a:p>
                      <a:pPr algn="just">
                        <a:spcAft>
                          <a:spcPts val="0"/>
                        </a:spcAft>
                      </a:pPr>
                      <a:r>
                        <a:rPr lang="pt-BR" sz="900">
                          <a:latin typeface="Times New Roman"/>
                          <a:ea typeface="Times New Roman"/>
                          <a:cs typeface="Times New Roman"/>
                        </a:rPr>
                        <a:t>Reabertura de créditos adicionais</a:t>
                      </a:r>
                      <a:endParaRPr lang="pt-BR" sz="1050">
                        <a:latin typeface="Times New Roman"/>
                        <a:ea typeface="Times New Roman"/>
                        <a:cs typeface="Times New Roman"/>
                      </a:endParaRPr>
                    </a:p>
                  </a:txBody>
                  <a:tcPr marL="12073" marR="120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900">
                          <a:latin typeface="Times New Roman"/>
                          <a:ea typeface="Times New Roman"/>
                          <a:cs typeface="Times New Roman"/>
                        </a:rPr>
                        <a:t>–</a:t>
                      </a:r>
                      <a:endParaRPr lang="pt-BR" sz="105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90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900" dirty="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900" dirty="0">
                          <a:latin typeface="Times New Roman"/>
                          <a:ea typeface="Times New Roman"/>
                          <a:cs typeface="Times New Roman"/>
                        </a:rPr>
                        <a:t>–</a:t>
                      </a:r>
                      <a:endParaRPr lang="pt-BR" sz="1050" dirty="0">
                        <a:latin typeface="Times New Roman"/>
                        <a:ea typeface="Times New Roman"/>
                        <a:cs typeface="Times New Roman"/>
                      </a:endParaRPr>
                    </a:p>
                  </a:txBody>
                  <a:tcPr marL="12073" marR="1207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46355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746694596"/>
              </p:ext>
            </p:extLst>
          </p:nvPr>
        </p:nvGraphicFramePr>
        <p:xfrm>
          <a:off x="899592" y="692697"/>
          <a:ext cx="7920880" cy="5832648"/>
        </p:xfrm>
        <a:graphic>
          <a:graphicData uri="http://schemas.openxmlformats.org/drawingml/2006/table">
            <a:tbl>
              <a:tblPr/>
              <a:tblGrid>
                <a:gridCol w="2316526"/>
                <a:gridCol w="692425"/>
                <a:gridCol w="896824"/>
                <a:gridCol w="1021998"/>
                <a:gridCol w="1066363"/>
                <a:gridCol w="969710"/>
                <a:gridCol w="957034"/>
              </a:tblGrid>
              <a:tr h="525041">
                <a:tc>
                  <a:txBody>
                    <a:bodyPr/>
                    <a:lstStyle/>
                    <a:p>
                      <a:pPr algn="r">
                        <a:spcAft>
                          <a:spcPts val="0"/>
                        </a:spcAft>
                      </a:pPr>
                      <a:endParaRPr lang="pt-BR" sz="1100" dirty="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DOTAÇÃO INICIAL</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DOTAÇÃO ATUALIZADA</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DESPESAS</a:t>
                      </a:r>
                      <a:endParaRPr lang="pt-BR" sz="1800">
                        <a:latin typeface="Times New Roman"/>
                        <a:ea typeface="Times New Roman"/>
                        <a:cs typeface="Times New Roman"/>
                      </a:endParaRPr>
                    </a:p>
                    <a:p>
                      <a:pPr algn="ctr">
                        <a:spcAft>
                          <a:spcPts val="0"/>
                        </a:spcAft>
                      </a:pPr>
                      <a:r>
                        <a:rPr lang="pt-BR" sz="1100">
                          <a:latin typeface="Times New Roman"/>
                          <a:ea typeface="Times New Roman"/>
                          <a:cs typeface="Times New Roman"/>
                        </a:rPr>
                        <a:t>EMPENHADAS</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DESPESAS</a:t>
                      </a:r>
                      <a:endParaRPr lang="pt-BR" sz="1800">
                        <a:latin typeface="Times New Roman"/>
                        <a:ea typeface="Times New Roman"/>
                        <a:cs typeface="Times New Roman"/>
                      </a:endParaRPr>
                    </a:p>
                    <a:p>
                      <a:pPr algn="ctr">
                        <a:spcAft>
                          <a:spcPts val="0"/>
                        </a:spcAft>
                      </a:pPr>
                      <a:r>
                        <a:rPr lang="pt-BR" sz="1100">
                          <a:latin typeface="Times New Roman"/>
                          <a:ea typeface="Times New Roman"/>
                          <a:cs typeface="Times New Roman"/>
                        </a:rPr>
                        <a:t>LIQUIDADAS</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DESPESAS</a:t>
                      </a:r>
                      <a:endParaRPr lang="pt-BR" sz="1800">
                        <a:latin typeface="Times New Roman"/>
                        <a:ea typeface="Times New Roman"/>
                        <a:cs typeface="Times New Roman"/>
                      </a:endParaRPr>
                    </a:p>
                    <a:p>
                      <a:pPr algn="ctr">
                        <a:spcAft>
                          <a:spcPts val="0"/>
                        </a:spcAft>
                      </a:pPr>
                      <a:r>
                        <a:rPr lang="pt-BR" sz="1100">
                          <a:latin typeface="Times New Roman"/>
                          <a:ea typeface="Times New Roman"/>
                          <a:cs typeface="Times New Roman"/>
                        </a:rPr>
                        <a:t>PAGAS</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SALDO DA DOTAÇÃO</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r>
              <a:tr h="186624">
                <a:tc>
                  <a:txBody>
                    <a:bodyPr/>
                    <a:lstStyle/>
                    <a:p>
                      <a:pPr algn="ctr">
                        <a:spcAft>
                          <a:spcPts val="0"/>
                        </a:spcAft>
                      </a:pPr>
                      <a:r>
                        <a:rPr lang="pt-BR" sz="1100" u="sng">
                          <a:latin typeface="Times New Roman"/>
                          <a:ea typeface="Times New Roman"/>
                          <a:cs typeface="Times New Roman"/>
                        </a:rPr>
                        <a:t>DESPESAS ORÇAMENTÁRIAS</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r>
              <a:tr h="186624">
                <a:tc>
                  <a:txBody>
                    <a:bodyPr/>
                    <a:lstStyle/>
                    <a:p>
                      <a:pPr algn="ctr">
                        <a:spcAft>
                          <a:spcPts val="0"/>
                        </a:spcAft>
                      </a:pPr>
                      <a:endParaRPr lang="pt-BR" sz="11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(d)</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(e)</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(f)</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(g)</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pt-BR" sz="1100">
                          <a:latin typeface="Times New Roman"/>
                          <a:ea typeface="Times New Roman"/>
                          <a:cs typeface="Times New Roman"/>
                        </a:rPr>
                        <a:t>(h)</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US" sz="1100" dirty="0">
                          <a:latin typeface="Times New Roman"/>
                          <a:ea typeface="Times New Roman"/>
                          <a:cs typeface="Times New Roman"/>
                        </a:rPr>
                        <a:t>(</a:t>
                      </a:r>
                      <a:r>
                        <a:rPr lang="en-US" sz="1100" dirty="0" err="1">
                          <a:latin typeface="Times New Roman"/>
                          <a:ea typeface="Times New Roman"/>
                          <a:cs typeface="Times New Roman"/>
                        </a:rPr>
                        <a:t>i</a:t>
                      </a:r>
                      <a:r>
                        <a:rPr lang="en-US" sz="1100" dirty="0">
                          <a:latin typeface="Times New Roman"/>
                          <a:ea typeface="Times New Roman"/>
                          <a:cs typeface="Times New Roman"/>
                        </a:rPr>
                        <a:t>)=(e-f)</a:t>
                      </a:r>
                      <a:endParaRPr lang="pt-BR" sz="18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186624">
                <a:tc>
                  <a:txBody>
                    <a:bodyPr/>
                    <a:lstStyle/>
                    <a:p>
                      <a:pPr algn="just">
                        <a:spcAft>
                          <a:spcPts val="0"/>
                        </a:spcAft>
                      </a:pPr>
                      <a:r>
                        <a:rPr lang="pt-BR" sz="1100">
                          <a:latin typeface="Times New Roman"/>
                          <a:ea typeface="Times New Roman"/>
                          <a:cs typeface="Times New Roman"/>
                        </a:rPr>
                        <a:t>    DESPESAS CORRENTES</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50028">
                <a:tc>
                  <a:txBody>
                    <a:bodyPr/>
                    <a:lstStyle/>
                    <a:p>
                      <a:pPr algn="just">
                        <a:spcAft>
                          <a:spcPts val="0"/>
                        </a:spcAft>
                      </a:pPr>
                      <a:r>
                        <a:rPr lang="pt-BR" sz="1100">
                          <a:latin typeface="Times New Roman"/>
                          <a:ea typeface="Times New Roman"/>
                          <a:cs typeface="Times New Roman"/>
                        </a:rPr>
                        <a:t>        PESSOAL E ENCARGOS SOCIAIS</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0028">
                <a:tc>
                  <a:txBody>
                    <a:bodyPr/>
                    <a:lstStyle/>
                    <a:p>
                      <a:pPr algn="just">
                        <a:spcAft>
                          <a:spcPts val="0"/>
                        </a:spcAft>
                      </a:pPr>
                      <a:r>
                        <a:rPr lang="pt-BR" sz="1100">
                          <a:latin typeface="Times New Roman"/>
                          <a:ea typeface="Times New Roman"/>
                          <a:cs typeface="Times New Roman"/>
                        </a:rPr>
                        <a:t>        JUROS E ENCARGOS DA DÍVIDA</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0028">
                <a:tc>
                  <a:txBody>
                    <a:bodyPr/>
                    <a:lstStyle/>
                    <a:p>
                      <a:pPr algn="just">
                        <a:spcAft>
                          <a:spcPts val="0"/>
                        </a:spcAft>
                      </a:pPr>
                      <a:r>
                        <a:rPr lang="pt-BR" sz="1100" dirty="0">
                          <a:latin typeface="Times New Roman"/>
                          <a:ea typeface="Times New Roman"/>
                          <a:cs typeface="Times New Roman"/>
                        </a:rPr>
                        <a:t>        OUTRAS DESPESAS CORRENTES</a:t>
                      </a:r>
                      <a:endParaRPr lang="pt-BR" sz="1800" dirty="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a:latin typeface="Times New Roman"/>
                          <a:ea typeface="Times New Roman"/>
                          <a:cs typeface="Times New Roman"/>
                        </a:rPr>
                        <a:t>    DESPESAS DE CAPITAL</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a:latin typeface="Times New Roman"/>
                          <a:ea typeface="Times New Roman"/>
                          <a:cs typeface="Times New Roman"/>
                        </a:rPr>
                        <a:t>        INVESTIMENTOS</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dirty="0">
                          <a:latin typeface="Times New Roman"/>
                          <a:ea typeface="Times New Roman"/>
                          <a:cs typeface="Times New Roman"/>
                        </a:rPr>
                        <a:t>        INVERSÕES FINANCEIRAS</a:t>
                      </a:r>
                      <a:endParaRPr lang="pt-BR" sz="1800" dirty="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dirty="0">
                          <a:latin typeface="Times New Roman"/>
                          <a:ea typeface="Times New Roman"/>
                          <a:cs typeface="Times New Roman"/>
                        </a:rPr>
                        <a:t>        AMORTIZAÇÃO DA DÍVIDA</a:t>
                      </a:r>
                      <a:endParaRPr lang="pt-BR" sz="1800" dirty="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dirty="0">
                          <a:latin typeface="Times New Roman"/>
                          <a:ea typeface="Times New Roman"/>
                          <a:cs typeface="Times New Roman"/>
                        </a:rPr>
                        <a:t>    RESERVA DE CONTINGÊNCIA</a:t>
                      </a:r>
                      <a:endParaRPr lang="pt-BR" sz="1800" dirty="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a:latin typeface="Times New Roman"/>
                          <a:ea typeface="Times New Roman"/>
                          <a:cs typeface="Times New Roman"/>
                        </a:rPr>
                        <a:t>    RESERVA DO RPPS</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6624">
                <a:tc>
                  <a:txBody>
                    <a:bodyPr/>
                    <a:lstStyle/>
                    <a:p>
                      <a:pPr algn="just">
                        <a:spcAft>
                          <a:spcPts val="0"/>
                        </a:spcAft>
                      </a:pPr>
                      <a:r>
                        <a:rPr lang="pt-BR" sz="1100">
                          <a:latin typeface="Times New Roman"/>
                          <a:ea typeface="Times New Roman"/>
                          <a:cs typeface="Times New Roman"/>
                        </a:rPr>
                        <a:t>SUBTOTAL DAS DESPESAS (VI) </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250">
                <a:tc>
                  <a:txBody>
                    <a:bodyPr/>
                    <a:lstStyle/>
                    <a:p>
                      <a:pPr algn="just">
                        <a:spcAft>
                          <a:spcPts val="0"/>
                        </a:spcAft>
                      </a:pPr>
                      <a:r>
                        <a:rPr lang="pt-BR" sz="1100">
                          <a:latin typeface="Times New Roman"/>
                          <a:ea typeface="Times New Roman"/>
                          <a:cs typeface="Times New Roman"/>
                        </a:rPr>
                        <a:t>AMORTIZAÇÃO DA DÍVIDA/</a:t>
                      </a:r>
                      <a:endParaRPr lang="pt-BR" sz="1800">
                        <a:latin typeface="Times New Roman"/>
                        <a:ea typeface="Times New Roman"/>
                        <a:cs typeface="Times New Roman"/>
                      </a:endParaRPr>
                    </a:p>
                    <a:p>
                      <a:pPr algn="just">
                        <a:spcAft>
                          <a:spcPts val="0"/>
                        </a:spcAft>
                      </a:pPr>
                      <a:r>
                        <a:rPr lang="pt-BR" sz="1100">
                          <a:latin typeface="Times New Roman"/>
                          <a:ea typeface="Times New Roman"/>
                          <a:cs typeface="Times New Roman"/>
                        </a:rPr>
                        <a:t>REFINANCIAMENTO (VII)</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6624">
                <a:tc>
                  <a:txBody>
                    <a:bodyPr/>
                    <a:lstStyle/>
                    <a:p>
                      <a:pPr algn="just">
                        <a:spcAft>
                          <a:spcPts val="0"/>
                        </a:spcAft>
                      </a:pPr>
                      <a:r>
                        <a:rPr lang="pt-BR" sz="1100">
                          <a:latin typeface="Times New Roman"/>
                          <a:ea typeface="Times New Roman"/>
                          <a:cs typeface="Times New Roman"/>
                        </a:rPr>
                        <a:t>    Amortização da Dívida Interna</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a:latin typeface="Times New Roman"/>
                          <a:ea typeface="Times New Roman"/>
                          <a:cs typeface="Times New Roman"/>
                        </a:rPr>
                        <a:t>        Dívida Mobiliária</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a:latin typeface="Times New Roman"/>
                          <a:ea typeface="Times New Roman"/>
                          <a:cs typeface="Times New Roman"/>
                        </a:rPr>
                        <a:t>        Outras Dívidas</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a:latin typeface="Times New Roman"/>
                          <a:ea typeface="Times New Roman"/>
                          <a:cs typeface="Times New Roman"/>
                        </a:rPr>
                        <a:t>    Amortização da Dívida Externa</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a:latin typeface="Times New Roman"/>
                          <a:ea typeface="Times New Roman"/>
                          <a:cs typeface="Times New Roman"/>
                        </a:rPr>
                        <a:t>        Dívida Mobiliária</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624">
                <a:tc>
                  <a:txBody>
                    <a:bodyPr/>
                    <a:lstStyle/>
                    <a:p>
                      <a:pPr algn="just">
                        <a:spcAft>
                          <a:spcPts val="0"/>
                        </a:spcAft>
                      </a:pPr>
                      <a:r>
                        <a:rPr lang="pt-BR" sz="1100">
                          <a:latin typeface="Times New Roman"/>
                          <a:ea typeface="Times New Roman"/>
                          <a:cs typeface="Times New Roman"/>
                        </a:rPr>
                        <a:t>        Outras Dívidas</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25041">
                <a:tc>
                  <a:txBody>
                    <a:bodyPr/>
                    <a:lstStyle/>
                    <a:p>
                      <a:pPr algn="just">
                        <a:spcAft>
                          <a:spcPts val="0"/>
                        </a:spcAft>
                      </a:pPr>
                      <a:r>
                        <a:rPr lang="pt-BR" sz="1100">
                          <a:latin typeface="Times New Roman"/>
                          <a:ea typeface="Times New Roman"/>
                          <a:cs typeface="Times New Roman"/>
                        </a:rPr>
                        <a:t>SUBTOTAL COM REFINANCIAMENTO (VIII) = (VI + VII)</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24">
                <a:tc>
                  <a:txBody>
                    <a:bodyPr/>
                    <a:lstStyle/>
                    <a:p>
                      <a:pPr algn="just">
                        <a:spcAft>
                          <a:spcPts val="0"/>
                        </a:spcAft>
                      </a:pPr>
                      <a:r>
                        <a:rPr lang="pt-BR" sz="1100">
                          <a:latin typeface="Times New Roman"/>
                          <a:ea typeface="Times New Roman"/>
                          <a:cs typeface="Times New Roman"/>
                        </a:rPr>
                        <a:t>SUPERÁVIT (IX)</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100">
                          <a:latin typeface="Times New Roman"/>
                          <a:ea typeface="Times New Roman"/>
                          <a:cs typeface="Times New Roman"/>
                        </a:rPr>
                        <a:t>-</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100">
                          <a:latin typeface="Times New Roman"/>
                          <a:ea typeface="Times New Roman"/>
                          <a:cs typeface="Times New Roman"/>
                        </a:rPr>
                        <a:t>–</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100">
                          <a:latin typeface="Times New Roman"/>
                          <a:ea typeface="Times New Roman"/>
                          <a:cs typeface="Times New Roman"/>
                        </a:rPr>
                        <a:t>-</a:t>
                      </a:r>
                      <a:endParaRPr lang="pt-BR" sz="18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624">
                <a:tc>
                  <a:txBody>
                    <a:bodyPr/>
                    <a:lstStyle/>
                    <a:p>
                      <a:pPr algn="just">
                        <a:spcAft>
                          <a:spcPts val="0"/>
                        </a:spcAft>
                      </a:pPr>
                      <a:r>
                        <a:rPr lang="pt-BR" sz="1100">
                          <a:latin typeface="Times New Roman"/>
                          <a:ea typeface="Times New Roman"/>
                          <a:cs typeface="Times New Roman"/>
                        </a:rPr>
                        <a:t>TOTAL (X) = (VII + IX)</a:t>
                      </a:r>
                      <a:endParaRPr lang="pt-BR" sz="1800">
                        <a:latin typeface="Times New Roman"/>
                        <a:ea typeface="Times New Roman"/>
                        <a:cs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endParaRPr lang="pt-BR" sz="110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endParaRPr lang="pt-BR" sz="1100" dirty="0">
                        <a:latin typeface="Times New Roman"/>
                        <a:ea typeface="Times New Roman"/>
                        <a:cs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Tree>
    <p:extLst>
      <p:ext uri="{BB962C8B-B14F-4D97-AF65-F5344CB8AC3E}">
        <p14:creationId xmlns:p14="http://schemas.microsoft.com/office/powerpoint/2010/main" val="19719062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4258909"/>
              </p:ext>
            </p:extLst>
          </p:nvPr>
        </p:nvGraphicFramePr>
        <p:xfrm>
          <a:off x="755576" y="1706273"/>
          <a:ext cx="8209359" cy="4603047"/>
        </p:xfrm>
        <a:graphic>
          <a:graphicData uri="http://schemas.openxmlformats.org/drawingml/2006/table">
            <a:tbl>
              <a:tblPr/>
              <a:tblGrid>
                <a:gridCol w="2493590"/>
                <a:gridCol w="921503"/>
                <a:gridCol w="1050798"/>
                <a:gridCol w="985123"/>
                <a:gridCol w="722424"/>
                <a:gridCol w="1116473"/>
                <a:gridCol w="919448"/>
              </a:tblGrid>
              <a:tr h="278431">
                <a:tc>
                  <a:txBody>
                    <a:bodyPr/>
                    <a:lstStyle/>
                    <a:p>
                      <a:pPr marL="0" marR="0" algn="ctr">
                        <a:lnSpc>
                          <a:spcPct val="115000"/>
                        </a:lnSpc>
                        <a:spcBef>
                          <a:spcPts val="0"/>
                        </a:spcBef>
                        <a:spcAft>
                          <a:spcPts val="0"/>
                        </a:spcAft>
                      </a:pPr>
                      <a:endParaRPr lang="pt-BR" sz="1200" dirty="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gridSpan="2">
                  <a:txBody>
                    <a:bodyPr/>
                    <a:lstStyle/>
                    <a:p>
                      <a:pPr marL="0" marR="0" algn="ctr">
                        <a:lnSpc>
                          <a:spcPct val="115000"/>
                        </a:lnSpc>
                        <a:spcBef>
                          <a:spcPts val="0"/>
                        </a:spcBef>
                        <a:spcAft>
                          <a:spcPts val="0"/>
                        </a:spcAft>
                      </a:pPr>
                      <a:r>
                        <a:rPr lang="pt-BR" sz="1200">
                          <a:latin typeface="Times New Roman"/>
                          <a:ea typeface="Times New Roman"/>
                        </a:rPr>
                        <a:t>INSCRITOS</a:t>
                      </a:r>
                      <a:endParaRPr lang="en-US" sz="120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n-US"/>
                    </a:p>
                  </a:txBody>
                  <a:tcPr/>
                </a:tc>
                <a:tc>
                  <a:txBody>
                    <a:bodyPr/>
                    <a:lstStyle/>
                    <a:p>
                      <a:pPr marL="0" marR="0" algn="ctr">
                        <a:lnSpc>
                          <a:spcPct val="115000"/>
                        </a:lnSpc>
                        <a:spcBef>
                          <a:spcPts val="0"/>
                        </a:spcBef>
                        <a:spcAft>
                          <a:spcPts val="0"/>
                        </a:spcAft>
                      </a:pPr>
                      <a:endParaRPr lang="pt-BR" sz="120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dirty="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r>
              <a:tr h="1113727">
                <a:tc>
                  <a:txBody>
                    <a:bodyPr/>
                    <a:lstStyle/>
                    <a:p>
                      <a:pPr marL="0" marR="0" algn="ctr">
                        <a:lnSpc>
                          <a:spcPct val="115000"/>
                        </a:lnSpc>
                        <a:spcBef>
                          <a:spcPts val="0"/>
                        </a:spcBef>
                        <a:spcAft>
                          <a:spcPts val="0"/>
                        </a:spcAft>
                      </a:pPr>
                      <a:r>
                        <a:rPr lang="pt-BR" sz="1200" u="sng" dirty="0">
                          <a:latin typeface="Times New Roman"/>
                          <a:ea typeface="Times New Roman"/>
                        </a:rPr>
                        <a:t>RESTOS A PAGAR NÃO PROCESSADOS</a:t>
                      </a:r>
                      <a:endParaRPr lang="en-US" sz="1200" dirty="0">
                        <a:latin typeface="Times New Roman"/>
                        <a:ea typeface="Times New Roman"/>
                      </a:endParaRPr>
                    </a:p>
                  </a:txBody>
                  <a:tcPr marL="19050" marR="19050" marT="0" marB="0" anchor="ctr">
                    <a:lnL>
                      <a:noFill/>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EM EXERCÍCIOS ANTERIORES</a:t>
                      </a:r>
                      <a:endParaRPr lang="en-US" sz="120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EM 31 DE DEZEMBRO DO EXERCÍCIO ANTERIOR</a:t>
                      </a:r>
                      <a:endParaRPr lang="en-US" sz="120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dirty="0">
                          <a:latin typeface="Times New Roman"/>
                          <a:ea typeface="Times New Roman"/>
                        </a:rPr>
                        <a:t>LIQUIDADOS</a:t>
                      </a:r>
                      <a:endParaRPr lang="en-US" sz="1200" dirty="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PAGOS</a:t>
                      </a:r>
                      <a:endParaRPr lang="en-US" sz="120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CANCELADOS</a:t>
                      </a:r>
                      <a:endParaRPr lang="en-US" sz="120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dirty="0">
                          <a:latin typeface="Times New Roman"/>
                          <a:ea typeface="Times New Roman"/>
                        </a:rPr>
                        <a:t>SALDO</a:t>
                      </a:r>
                      <a:endParaRPr lang="en-US" sz="1200" dirty="0">
                        <a:latin typeface="Times New Roman"/>
                        <a:ea typeface="Times New Roman"/>
                      </a:endParaRPr>
                    </a:p>
                  </a:txBody>
                  <a:tcPr marL="19050" marR="190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r>
              <a:tr h="278431">
                <a:tc>
                  <a:txBody>
                    <a:bodyPr/>
                    <a:lstStyle/>
                    <a:p>
                      <a:pPr marL="0" marR="0" algn="ctr">
                        <a:lnSpc>
                          <a:spcPct val="115000"/>
                        </a:lnSpc>
                        <a:spcBef>
                          <a:spcPts val="0"/>
                        </a:spcBef>
                        <a:spcAft>
                          <a:spcPts val="0"/>
                        </a:spcAft>
                      </a:pPr>
                      <a:endParaRPr lang="pt-BR"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(a)</a:t>
                      </a:r>
                      <a:endParaRPr lang="en-US"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(b)</a:t>
                      </a:r>
                      <a:endParaRPr lang="en-US"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(c)</a:t>
                      </a:r>
                      <a:endParaRPr lang="en-US"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(d)</a:t>
                      </a:r>
                      <a:endParaRPr lang="en-US"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a:latin typeface="Times New Roman"/>
                          <a:ea typeface="Times New Roman"/>
                        </a:rPr>
                        <a:t>(e)</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dirty="0">
                          <a:latin typeface="Times New Roman"/>
                          <a:ea typeface="Times New Roman"/>
                        </a:rPr>
                        <a:t>(f)=(</a:t>
                      </a:r>
                      <a:r>
                        <a:rPr lang="en-US" sz="1200" dirty="0" err="1">
                          <a:latin typeface="Times New Roman"/>
                          <a:ea typeface="Times New Roman"/>
                        </a:rPr>
                        <a:t>a+b</a:t>
                      </a:r>
                      <a:r>
                        <a:rPr lang="en-US" sz="1200" dirty="0">
                          <a:latin typeface="Times New Roman"/>
                          <a:ea typeface="Times New Roman"/>
                        </a:rPr>
                        <a:t>-c-e)</a:t>
                      </a: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278431">
                <a:tc>
                  <a:txBody>
                    <a:bodyPr/>
                    <a:lstStyle/>
                    <a:p>
                      <a:pPr marL="0" marR="0">
                        <a:lnSpc>
                          <a:spcPct val="115000"/>
                        </a:lnSpc>
                        <a:spcBef>
                          <a:spcPts val="0"/>
                        </a:spcBef>
                        <a:spcAft>
                          <a:spcPts val="0"/>
                        </a:spcAft>
                      </a:pPr>
                      <a:r>
                        <a:rPr lang="pt-BR" sz="1200">
                          <a:latin typeface="Times New Roman"/>
                          <a:ea typeface="Times New Roman"/>
                        </a:rPr>
                        <a:t>    DESPESAS CORRENTES</a:t>
                      </a:r>
                      <a:endParaRPr lang="en-US"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78431">
                <a:tc>
                  <a:txBody>
                    <a:bodyPr/>
                    <a:lstStyle/>
                    <a:p>
                      <a:pPr marL="0" marR="0">
                        <a:lnSpc>
                          <a:spcPct val="115000"/>
                        </a:lnSpc>
                        <a:spcBef>
                          <a:spcPts val="0"/>
                        </a:spcBef>
                        <a:spcAft>
                          <a:spcPts val="0"/>
                        </a:spcAft>
                      </a:pPr>
                      <a:r>
                        <a:rPr lang="pt-BR" sz="1200">
                          <a:latin typeface="Times New Roman"/>
                          <a:ea typeface="Times New Roman"/>
                        </a:rPr>
                        <a:t>        PESSOAL E ENCARGOS SOCIAIS</a:t>
                      </a:r>
                      <a:endParaRPr lang="en-US"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8431">
                <a:tc>
                  <a:txBody>
                    <a:bodyPr/>
                    <a:lstStyle/>
                    <a:p>
                      <a:pPr marL="0" marR="0">
                        <a:lnSpc>
                          <a:spcPct val="115000"/>
                        </a:lnSpc>
                        <a:spcBef>
                          <a:spcPts val="0"/>
                        </a:spcBef>
                        <a:spcAft>
                          <a:spcPts val="0"/>
                        </a:spcAft>
                      </a:pPr>
                      <a:r>
                        <a:rPr lang="pt-BR" sz="1200">
                          <a:latin typeface="Times New Roman"/>
                          <a:ea typeface="Times New Roman"/>
                        </a:rPr>
                        <a:t>        JUROS E ENCARGOS DA DÍVIDA</a:t>
                      </a:r>
                      <a:endParaRPr lang="en-US"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8431">
                <a:tc>
                  <a:txBody>
                    <a:bodyPr/>
                    <a:lstStyle/>
                    <a:p>
                      <a:pPr marL="0" marR="0">
                        <a:lnSpc>
                          <a:spcPct val="115000"/>
                        </a:lnSpc>
                        <a:spcBef>
                          <a:spcPts val="0"/>
                        </a:spcBef>
                        <a:spcAft>
                          <a:spcPts val="0"/>
                        </a:spcAft>
                      </a:pPr>
                      <a:r>
                        <a:rPr lang="pt-BR" sz="1200">
                          <a:latin typeface="Times New Roman"/>
                          <a:ea typeface="Times New Roman"/>
                        </a:rPr>
                        <a:t>        OUTRAS DESPESAS CORRENTES</a:t>
                      </a:r>
                      <a:endParaRPr lang="en-US"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8431">
                <a:tc>
                  <a:txBody>
                    <a:bodyPr/>
                    <a:lstStyle/>
                    <a:p>
                      <a:pPr marL="0" marR="0">
                        <a:lnSpc>
                          <a:spcPct val="115000"/>
                        </a:lnSpc>
                        <a:spcBef>
                          <a:spcPts val="0"/>
                        </a:spcBef>
                        <a:spcAft>
                          <a:spcPts val="0"/>
                        </a:spcAft>
                      </a:pPr>
                      <a:r>
                        <a:rPr lang="pt-BR" sz="1200">
                          <a:latin typeface="Times New Roman"/>
                          <a:ea typeface="Times New Roman"/>
                        </a:rPr>
                        <a:t>    DESPESAS DE CAPITAL</a:t>
                      </a:r>
                      <a:endParaRPr lang="en-US"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8431">
                <a:tc>
                  <a:txBody>
                    <a:bodyPr/>
                    <a:lstStyle/>
                    <a:p>
                      <a:pPr marL="0" marR="0">
                        <a:lnSpc>
                          <a:spcPct val="115000"/>
                        </a:lnSpc>
                        <a:spcBef>
                          <a:spcPts val="0"/>
                        </a:spcBef>
                        <a:spcAft>
                          <a:spcPts val="0"/>
                        </a:spcAft>
                      </a:pPr>
                      <a:r>
                        <a:rPr lang="pt-BR" sz="1200">
                          <a:latin typeface="Times New Roman"/>
                          <a:ea typeface="Times New Roman"/>
                        </a:rPr>
                        <a:t>        INVESTIMENTOS</a:t>
                      </a:r>
                      <a:endParaRPr lang="en-US"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8431">
                <a:tc>
                  <a:txBody>
                    <a:bodyPr/>
                    <a:lstStyle/>
                    <a:p>
                      <a:pPr marL="0" marR="0">
                        <a:lnSpc>
                          <a:spcPct val="115000"/>
                        </a:lnSpc>
                        <a:spcBef>
                          <a:spcPts val="0"/>
                        </a:spcBef>
                        <a:spcAft>
                          <a:spcPts val="0"/>
                        </a:spcAft>
                      </a:pPr>
                      <a:r>
                        <a:rPr lang="pt-BR" sz="1200">
                          <a:latin typeface="Times New Roman"/>
                          <a:ea typeface="Times New Roman"/>
                        </a:rPr>
                        <a:t>        INVERSÕES FINANCEIRAS</a:t>
                      </a:r>
                      <a:endParaRPr lang="en-US"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8431">
                <a:tc>
                  <a:txBody>
                    <a:bodyPr/>
                    <a:lstStyle/>
                    <a:p>
                      <a:pPr marL="0" marR="0">
                        <a:lnSpc>
                          <a:spcPct val="115000"/>
                        </a:lnSpc>
                        <a:spcBef>
                          <a:spcPts val="0"/>
                        </a:spcBef>
                        <a:spcAft>
                          <a:spcPts val="0"/>
                        </a:spcAft>
                      </a:pPr>
                      <a:r>
                        <a:rPr lang="pt-BR" sz="1200">
                          <a:latin typeface="Times New Roman"/>
                          <a:ea typeface="Times New Roman"/>
                        </a:rPr>
                        <a:t>        AMORTIZAÇÃO DA DÍVIDA</a:t>
                      </a:r>
                      <a:endParaRPr lang="en-US"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78431">
                <a:tc>
                  <a:txBody>
                    <a:bodyPr/>
                    <a:lstStyle/>
                    <a:p>
                      <a:pPr marL="0" marR="0">
                        <a:lnSpc>
                          <a:spcPct val="115000"/>
                        </a:lnSpc>
                        <a:spcBef>
                          <a:spcPts val="0"/>
                        </a:spcBef>
                        <a:spcAft>
                          <a:spcPts val="0"/>
                        </a:spcAft>
                      </a:pPr>
                      <a:r>
                        <a:rPr lang="pt-BR" sz="1200">
                          <a:latin typeface="Times New Roman"/>
                          <a:ea typeface="Times New Roman"/>
                        </a:rPr>
                        <a:t>TOTAL </a:t>
                      </a:r>
                      <a:endParaRPr lang="en-US" sz="1200">
                        <a:latin typeface="Times New Roman"/>
                        <a:ea typeface="Times New Roman"/>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dirty="0">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
        <p:nvSpPr>
          <p:cNvPr id="335969" name="Rectangle 1"/>
          <p:cNvSpPr>
            <a:spLocks noChangeArrowheads="1"/>
          </p:cNvSpPr>
          <p:nvPr/>
        </p:nvSpPr>
        <p:spPr bwMode="auto">
          <a:xfrm>
            <a:off x="1835696" y="587113"/>
            <a:ext cx="6840760" cy="646331"/>
          </a:xfrm>
          <a:prstGeom prst="rect">
            <a:avLst/>
          </a:prstGeom>
          <a:noFill/>
          <a:ln w="9525">
            <a:noFill/>
            <a:miter lim="800000"/>
            <a:headEnd/>
            <a:tailEnd/>
          </a:ln>
        </p:spPr>
        <p:txBody>
          <a:bodyPr wrap="square" anchor="ctr">
            <a:spAutoFit/>
          </a:bodyPr>
          <a:lstStyle/>
          <a:p>
            <a:pPr algn="ctr"/>
            <a:r>
              <a:rPr lang="pt-BR" b="1" dirty="0">
                <a:ea typeface="Times New Roman" pitchFamily="18" charset="0"/>
                <a:cs typeface="Arial" charset="0"/>
              </a:rPr>
              <a:t>ANEXO 1 – DEMONSTRATIVO DE EXECUÇÃO </a:t>
            </a:r>
            <a:endParaRPr lang="pt-BR" b="1" dirty="0" smtClean="0">
              <a:ea typeface="Times New Roman" pitchFamily="18" charset="0"/>
              <a:cs typeface="Arial" charset="0"/>
            </a:endParaRPr>
          </a:p>
          <a:p>
            <a:pPr algn="ctr"/>
            <a:r>
              <a:rPr lang="pt-BR" b="1" dirty="0" smtClean="0">
                <a:ea typeface="Times New Roman" pitchFamily="18" charset="0"/>
                <a:cs typeface="Arial" charset="0"/>
              </a:rPr>
              <a:t>DOS </a:t>
            </a:r>
            <a:r>
              <a:rPr lang="pt-BR" b="1" dirty="0">
                <a:ea typeface="Times New Roman" pitchFamily="18" charset="0"/>
                <a:cs typeface="Arial" charset="0"/>
              </a:rPr>
              <a:t>RESTOS A PAGAR NÃO PROCESSADOS:</a:t>
            </a:r>
          </a:p>
        </p:txBody>
      </p:sp>
    </p:spTree>
    <p:extLst>
      <p:ext uri="{BB962C8B-B14F-4D97-AF65-F5344CB8AC3E}">
        <p14:creationId xmlns:p14="http://schemas.microsoft.com/office/powerpoint/2010/main" val="28766577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7260627"/>
              </p:ext>
            </p:extLst>
          </p:nvPr>
        </p:nvGraphicFramePr>
        <p:xfrm>
          <a:off x="827585" y="1499842"/>
          <a:ext cx="7704855" cy="4997437"/>
        </p:xfrm>
        <a:graphic>
          <a:graphicData uri="http://schemas.openxmlformats.org/drawingml/2006/table">
            <a:tbl>
              <a:tblPr/>
              <a:tblGrid>
                <a:gridCol w="2671211"/>
                <a:gridCol w="879723"/>
                <a:gridCol w="1138978"/>
                <a:gridCol w="954295"/>
                <a:gridCol w="1144805"/>
                <a:gridCol w="915843"/>
              </a:tblGrid>
              <a:tr h="367255">
                <a:tc>
                  <a:txBody>
                    <a:bodyPr/>
                    <a:lstStyle/>
                    <a:p>
                      <a:pPr marL="0" marR="0" algn="ctr">
                        <a:lnSpc>
                          <a:spcPct val="115000"/>
                        </a:lnSpc>
                        <a:spcBef>
                          <a:spcPts val="0"/>
                        </a:spcBef>
                        <a:spcAft>
                          <a:spcPts val="0"/>
                        </a:spcAft>
                      </a:pPr>
                      <a:endParaRPr lang="pt-BR"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gridSpan="2">
                  <a:txBody>
                    <a:bodyPr/>
                    <a:lstStyle/>
                    <a:p>
                      <a:pPr marL="0" marR="0" algn="ctr">
                        <a:lnSpc>
                          <a:spcPct val="115000"/>
                        </a:lnSpc>
                        <a:spcBef>
                          <a:spcPts val="0"/>
                        </a:spcBef>
                        <a:spcAft>
                          <a:spcPts val="0"/>
                        </a:spcAft>
                      </a:pPr>
                      <a:r>
                        <a:rPr lang="pt-BR" sz="1200">
                          <a:latin typeface="Times New Roman"/>
                          <a:ea typeface="Times New Roman"/>
                        </a:rPr>
                        <a:t>INSCRITOS</a:t>
                      </a:r>
                      <a:endParaRPr lang="en-US" sz="1200">
                        <a:latin typeface="Times New Roman"/>
                        <a:ea typeface="Times New Roman"/>
                      </a:endParaRPr>
                    </a:p>
                  </a:txBody>
                  <a:tcPr marL="18884" marR="18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lang="en-US"/>
                    </a:p>
                  </a:txBody>
                  <a:tcPr/>
                </a:tc>
                <a:tc>
                  <a:txBody>
                    <a:bodyPr/>
                    <a:lstStyle/>
                    <a:p>
                      <a:pPr marL="0" marR="0" algn="ct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r>
              <a:tr h="1007617">
                <a:tc>
                  <a:txBody>
                    <a:bodyPr/>
                    <a:lstStyle/>
                    <a:p>
                      <a:pPr marL="0" marR="0" algn="ctr">
                        <a:lnSpc>
                          <a:spcPct val="115000"/>
                        </a:lnSpc>
                        <a:spcBef>
                          <a:spcPts val="0"/>
                        </a:spcBef>
                        <a:spcAft>
                          <a:spcPts val="0"/>
                        </a:spcAft>
                      </a:pPr>
                      <a:r>
                        <a:rPr lang="pt-BR" sz="1200" u="sng" dirty="0">
                          <a:latin typeface="Times New Roman"/>
                          <a:ea typeface="Times New Roman"/>
                        </a:rPr>
                        <a:t>RESTOS A PAGAR </a:t>
                      </a:r>
                      <a:r>
                        <a:rPr lang="pt-BR" sz="1200" u="sng" dirty="0" smtClean="0">
                          <a:latin typeface="Times New Roman"/>
                          <a:ea typeface="Times New Roman"/>
                        </a:rPr>
                        <a:t>PROCESSADOS E</a:t>
                      </a:r>
                      <a:r>
                        <a:rPr lang="pt-BR" sz="1200" u="sng" baseline="0" dirty="0" smtClean="0">
                          <a:latin typeface="Times New Roman"/>
                          <a:ea typeface="Times New Roman"/>
                        </a:rPr>
                        <a:t> NÃO PROCESSADOS LIQUIDADOS</a:t>
                      </a:r>
                      <a:endParaRPr lang="en-US" sz="1200" dirty="0">
                        <a:latin typeface="Times New Roman"/>
                        <a:ea typeface="Times New Roman"/>
                      </a:endParaRPr>
                    </a:p>
                  </a:txBody>
                  <a:tcPr marL="18884" marR="18884" marT="0" marB="0" anchor="ctr">
                    <a:lnL>
                      <a:noFill/>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EM EXERCÍCIOS ANTERIORES</a:t>
                      </a:r>
                      <a:endParaRPr lang="en-US" sz="1200">
                        <a:latin typeface="Times New Roman"/>
                        <a:ea typeface="Times New Roman"/>
                      </a:endParaRPr>
                    </a:p>
                  </a:txBody>
                  <a:tcPr marL="18884" marR="18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EM 31 DE DEZEMBRO DO EXERCÍCIO ANTERIOR</a:t>
                      </a:r>
                      <a:endParaRPr lang="en-US" sz="1200">
                        <a:latin typeface="Times New Roman"/>
                        <a:ea typeface="Times New Roman"/>
                      </a:endParaRPr>
                    </a:p>
                  </a:txBody>
                  <a:tcPr marL="18884" marR="18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dirty="0">
                          <a:latin typeface="Times New Roman"/>
                          <a:ea typeface="Times New Roman"/>
                        </a:rPr>
                        <a:t>PAGOS</a:t>
                      </a:r>
                      <a:endParaRPr lang="en-US" sz="1200" dirty="0">
                        <a:latin typeface="Times New Roman"/>
                        <a:ea typeface="Times New Roman"/>
                      </a:endParaRPr>
                    </a:p>
                  </a:txBody>
                  <a:tcPr marL="18884" marR="18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dirty="0">
                          <a:latin typeface="Times New Roman"/>
                          <a:ea typeface="Times New Roman"/>
                        </a:rPr>
                        <a:t>CANCELADOS</a:t>
                      </a:r>
                      <a:endParaRPr lang="en-US" sz="1200" dirty="0">
                        <a:latin typeface="Times New Roman"/>
                        <a:ea typeface="Times New Roman"/>
                      </a:endParaRPr>
                    </a:p>
                  </a:txBody>
                  <a:tcPr marL="18884" marR="18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dirty="0">
                          <a:latin typeface="Times New Roman"/>
                          <a:ea typeface="Times New Roman"/>
                        </a:rPr>
                        <a:t>SALDO</a:t>
                      </a:r>
                      <a:endParaRPr lang="en-US" sz="1200" dirty="0">
                        <a:latin typeface="Times New Roman"/>
                        <a:ea typeface="Times New Roman"/>
                      </a:endParaRPr>
                    </a:p>
                  </a:txBody>
                  <a:tcPr marL="18884" marR="18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pct20">
                      <a:fgClr>
                        <a:srgbClr val="FFFFFF"/>
                      </a:fgClr>
                      <a:bgClr>
                        <a:srgbClr val="DFDFDF"/>
                      </a:bgClr>
                    </a:pattFill>
                  </a:tcPr>
                </a:tc>
              </a:tr>
              <a:tr h="386862">
                <a:tc>
                  <a:txBody>
                    <a:bodyPr/>
                    <a:lstStyle/>
                    <a:p>
                      <a:pPr marL="0" marR="0" algn="ctr">
                        <a:lnSpc>
                          <a:spcPct val="115000"/>
                        </a:lnSpc>
                        <a:spcBef>
                          <a:spcPts val="0"/>
                        </a:spcBef>
                        <a:spcAft>
                          <a:spcPts val="0"/>
                        </a:spcAft>
                      </a:pPr>
                      <a:endParaRPr lang="pt-BR"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(a)</a:t>
                      </a:r>
                      <a:endParaRPr lang="en-US"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a:latin typeface="Times New Roman"/>
                          <a:ea typeface="Times New Roman"/>
                        </a:rPr>
                        <a:t>(b)</a:t>
                      </a:r>
                      <a:endParaRPr lang="en-US"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pt-BR" sz="1200" dirty="0" smtClean="0">
                          <a:latin typeface="Times New Roman"/>
                          <a:ea typeface="Times New Roman"/>
                        </a:rPr>
                        <a:t>(c)</a:t>
                      </a:r>
                      <a:endParaRPr lang="en-US"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dirty="0" smtClean="0">
                          <a:latin typeface="Times New Roman"/>
                          <a:ea typeface="Times New Roman"/>
                        </a:rPr>
                        <a:t>(d)</a:t>
                      </a:r>
                      <a:endParaRPr lang="en-US"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200" dirty="0" smtClean="0">
                          <a:latin typeface="Times New Roman"/>
                          <a:ea typeface="Times New Roman"/>
                        </a:rPr>
                        <a:t>(e)=(</a:t>
                      </a:r>
                      <a:r>
                        <a:rPr lang="en-US" sz="1200" dirty="0" err="1" smtClean="0">
                          <a:latin typeface="Times New Roman"/>
                          <a:ea typeface="Times New Roman"/>
                        </a:rPr>
                        <a:t>a+b</a:t>
                      </a:r>
                      <a:r>
                        <a:rPr lang="en-US" sz="1200" dirty="0" smtClean="0">
                          <a:latin typeface="Times New Roman"/>
                          <a:ea typeface="Times New Roman"/>
                        </a:rPr>
                        <a:t>-c-d)</a:t>
                      </a:r>
                      <a:endParaRPr lang="en-US"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r h="354640">
                <a:tc>
                  <a:txBody>
                    <a:bodyPr/>
                    <a:lstStyle/>
                    <a:p>
                      <a:pPr marL="0" marR="0">
                        <a:lnSpc>
                          <a:spcPct val="115000"/>
                        </a:lnSpc>
                        <a:spcBef>
                          <a:spcPts val="0"/>
                        </a:spcBef>
                        <a:spcAft>
                          <a:spcPts val="0"/>
                        </a:spcAft>
                      </a:pPr>
                      <a:r>
                        <a:rPr lang="pt-BR" sz="1200" dirty="0" smtClean="0">
                          <a:latin typeface="Times New Roman"/>
                          <a:ea typeface="Times New Roman"/>
                        </a:rPr>
                        <a:t>DESPESAS </a:t>
                      </a:r>
                      <a:r>
                        <a:rPr lang="pt-BR" sz="1200" dirty="0">
                          <a:latin typeface="Times New Roman"/>
                          <a:ea typeface="Times New Roman"/>
                        </a:rPr>
                        <a:t>CORRENTES</a:t>
                      </a:r>
                      <a:endParaRPr lang="en-US"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54640">
                <a:tc>
                  <a:txBody>
                    <a:bodyPr/>
                    <a:lstStyle/>
                    <a:p>
                      <a:pPr marL="0" marR="0">
                        <a:lnSpc>
                          <a:spcPct val="115000"/>
                        </a:lnSpc>
                        <a:spcBef>
                          <a:spcPts val="0"/>
                        </a:spcBef>
                        <a:spcAft>
                          <a:spcPts val="0"/>
                        </a:spcAft>
                      </a:pPr>
                      <a:r>
                        <a:rPr lang="pt-BR" sz="1200" dirty="0" smtClean="0">
                          <a:latin typeface="Times New Roman"/>
                          <a:ea typeface="Times New Roman"/>
                        </a:rPr>
                        <a:t>   PESSOAL E ENCARGOS SOCIAIS </a:t>
                      </a:r>
                      <a:endParaRPr lang="en-US"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4640">
                <a:tc>
                  <a:txBody>
                    <a:bodyPr/>
                    <a:lstStyle/>
                    <a:p>
                      <a:pPr marL="0" marR="0">
                        <a:lnSpc>
                          <a:spcPct val="115000"/>
                        </a:lnSpc>
                        <a:spcBef>
                          <a:spcPts val="0"/>
                        </a:spcBef>
                        <a:spcAft>
                          <a:spcPts val="0"/>
                        </a:spcAft>
                      </a:pPr>
                      <a:r>
                        <a:rPr lang="pt-BR" sz="1200" dirty="0">
                          <a:latin typeface="Times New Roman"/>
                          <a:ea typeface="Times New Roman"/>
                        </a:rPr>
                        <a:t> </a:t>
                      </a:r>
                      <a:r>
                        <a:rPr lang="pt-BR" sz="1200" dirty="0" smtClean="0">
                          <a:latin typeface="Times New Roman"/>
                          <a:ea typeface="Times New Roman"/>
                        </a:rPr>
                        <a:t>  JUROS </a:t>
                      </a:r>
                      <a:r>
                        <a:rPr lang="pt-BR" sz="1200" dirty="0">
                          <a:latin typeface="Times New Roman"/>
                          <a:ea typeface="Times New Roman"/>
                        </a:rPr>
                        <a:t>E ENCARGOS DA DÍVIDA</a:t>
                      </a:r>
                      <a:endParaRPr lang="en-US"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4640">
                <a:tc>
                  <a:txBody>
                    <a:bodyPr/>
                    <a:lstStyle/>
                    <a:p>
                      <a:pPr marL="0" marR="0">
                        <a:lnSpc>
                          <a:spcPct val="115000"/>
                        </a:lnSpc>
                        <a:spcBef>
                          <a:spcPts val="0"/>
                        </a:spcBef>
                        <a:spcAft>
                          <a:spcPts val="0"/>
                        </a:spcAft>
                      </a:pPr>
                      <a:r>
                        <a:rPr lang="pt-BR" sz="1200" dirty="0">
                          <a:latin typeface="Times New Roman"/>
                          <a:ea typeface="Times New Roman"/>
                        </a:rPr>
                        <a:t> </a:t>
                      </a:r>
                      <a:r>
                        <a:rPr lang="pt-BR" sz="1200" dirty="0" smtClean="0">
                          <a:latin typeface="Times New Roman"/>
                          <a:ea typeface="Times New Roman"/>
                        </a:rPr>
                        <a:t>  OUTRAS DESPESAS CORRENTES</a:t>
                      </a:r>
                      <a:endParaRPr lang="en-US"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4640">
                <a:tc>
                  <a:txBody>
                    <a:bodyPr/>
                    <a:lstStyle/>
                    <a:p>
                      <a:pPr marL="0" marR="0">
                        <a:lnSpc>
                          <a:spcPct val="115000"/>
                        </a:lnSpc>
                        <a:spcBef>
                          <a:spcPts val="0"/>
                        </a:spcBef>
                        <a:spcAft>
                          <a:spcPts val="0"/>
                        </a:spcAft>
                      </a:pPr>
                      <a:r>
                        <a:rPr lang="pt-BR" sz="1200" dirty="0" smtClean="0">
                          <a:latin typeface="Times New Roman"/>
                          <a:ea typeface="Times New Roman"/>
                        </a:rPr>
                        <a:t>DESPESAS </a:t>
                      </a:r>
                      <a:r>
                        <a:rPr lang="pt-BR" sz="1200" dirty="0">
                          <a:latin typeface="Times New Roman"/>
                          <a:ea typeface="Times New Roman"/>
                        </a:rPr>
                        <a:t>DE CAPITAL</a:t>
                      </a:r>
                      <a:endParaRPr lang="en-US"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4640">
                <a:tc>
                  <a:txBody>
                    <a:bodyPr/>
                    <a:lstStyle/>
                    <a:p>
                      <a:pPr marL="0" marR="0">
                        <a:lnSpc>
                          <a:spcPct val="115000"/>
                        </a:lnSpc>
                        <a:spcBef>
                          <a:spcPts val="0"/>
                        </a:spcBef>
                        <a:spcAft>
                          <a:spcPts val="0"/>
                        </a:spcAft>
                      </a:pPr>
                      <a:r>
                        <a:rPr lang="pt-BR" sz="1200" dirty="0">
                          <a:latin typeface="Times New Roman"/>
                          <a:ea typeface="Times New Roman"/>
                        </a:rPr>
                        <a:t>    </a:t>
                      </a:r>
                      <a:r>
                        <a:rPr lang="pt-BR" sz="1200" dirty="0" smtClean="0">
                          <a:latin typeface="Times New Roman"/>
                          <a:ea typeface="Times New Roman"/>
                        </a:rPr>
                        <a:t>INVESTIMENTOS</a:t>
                      </a:r>
                      <a:endParaRPr lang="en-US"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4640">
                <a:tc>
                  <a:txBody>
                    <a:bodyPr/>
                    <a:lstStyle/>
                    <a:p>
                      <a:pPr marL="0" marR="0">
                        <a:lnSpc>
                          <a:spcPct val="115000"/>
                        </a:lnSpc>
                        <a:spcBef>
                          <a:spcPts val="0"/>
                        </a:spcBef>
                        <a:spcAft>
                          <a:spcPts val="0"/>
                        </a:spcAft>
                      </a:pPr>
                      <a:r>
                        <a:rPr lang="pt-BR" sz="1200" dirty="0">
                          <a:latin typeface="Times New Roman"/>
                          <a:ea typeface="Times New Roman"/>
                        </a:rPr>
                        <a:t>    </a:t>
                      </a:r>
                      <a:r>
                        <a:rPr lang="pt-BR" sz="1200" dirty="0" smtClean="0">
                          <a:latin typeface="Times New Roman"/>
                          <a:ea typeface="Times New Roman"/>
                        </a:rPr>
                        <a:t>INVERSÕES </a:t>
                      </a:r>
                      <a:r>
                        <a:rPr lang="pt-BR" sz="1200" dirty="0">
                          <a:latin typeface="Times New Roman"/>
                          <a:ea typeface="Times New Roman"/>
                        </a:rPr>
                        <a:t>FINANCEIRAS</a:t>
                      </a:r>
                      <a:endParaRPr lang="en-US"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54640">
                <a:tc>
                  <a:txBody>
                    <a:bodyPr/>
                    <a:lstStyle/>
                    <a:p>
                      <a:pPr marL="0" marR="0">
                        <a:lnSpc>
                          <a:spcPct val="115000"/>
                        </a:lnSpc>
                        <a:spcBef>
                          <a:spcPts val="0"/>
                        </a:spcBef>
                        <a:spcAft>
                          <a:spcPts val="0"/>
                        </a:spcAft>
                      </a:pPr>
                      <a:r>
                        <a:rPr lang="pt-BR" sz="1200" dirty="0">
                          <a:latin typeface="Times New Roman"/>
                          <a:ea typeface="Times New Roman"/>
                        </a:rPr>
                        <a:t>     </a:t>
                      </a:r>
                      <a:r>
                        <a:rPr lang="pt-BR" sz="1200" dirty="0" smtClean="0">
                          <a:latin typeface="Times New Roman"/>
                          <a:ea typeface="Times New Roman"/>
                        </a:rPr>
                        <a:t>AMORTIZAÇÃO </a:t>
                      </a:r>
                      <a:r>
                        <a:rPr lang="pt-BR" sz="1200" dirty="0">
                          <a:latin typeface="Times New Roman"/>
                          <a:ea typeface="Times New Roman"/>
                        </a:rPr>
                        <a:t>DA DÍVIDA</a:t>
                      </a:r>
                      <a:endParaRPr lang="en-US"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54640">
                <a:tc>
                  <a:txBody>
                    <a:bodyPr/>
                    <a:lstStyle/>
                    <a:p>
                      <a:pPr marL="0" marR="0">
                        <a:lnSpc>
                          <a:spcPct val="115000"/>
                        </a:lnSpc>
                        <a:spcBef>
                          <a:spcPts val="0"/>
                        </a:spcBef>
                        <a:spcAft>
                          <a:spcPts val="0"/>
                        </a:spcAft>
                      </a:pPr>
                      <a:r>
                        <a:rPr lang="pt-BR" sz="1200" dirty="0">
                          <a:latin typeface="Times New Roman"/>
                          <a:ea typeface="Times New Roman"/>
                        </a:rPr>
                        <a:t>TOTAL </a:t>
                      </a:r>
                      <a:endParaRPr lang="en-US" sz="1200" dirty="0">
                        <a:latin typeface="Times New Roman"/>
                        <a:ea typeface="Times New Roman"/>
                      </a:endParaRPr>
                    </a:p>
                  </a:txBody>
                  <a:tcPr marL="18884" marR="1888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endParaRPr lang="pt-BR" sz="1200" dirty="0">
                        <a:latin typeface="Times New Roman"/>
                        <a:ea typeface="Times New Roman"/>
                      </a:endParaRPr>
                    </a:p>
                  </a:txBody>
                  <a:tcPr marL="18884" marR="188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r>
            </a:tbl>
          </a:graphicData>
        </a:graphic>
      </p:graphicFrame>
      <p:sp>
        <p:nvSpPr>
          <p:cNvPr id="338004" name="Rectangle 1"/>
          <p:cNvSpPr>
            <a:spLocks noChangeArrowheads="1"/>
          </p:cNvSpPr>
          <p:nvPr/>
        </p:nvSpPr>
        <p:spPr bwMode="auto">
          <a:xfrm>
            <a:off x="1043608" y="476672"/>
            <a:ext cx="7200478" cy="923330"/>
          </a:xfrm>
          <a:prstGeom prst="rect">
            <a:avLst/>
          </a:prstGeom>
          <a:noFill/>
          <a:ln w="9525">
            <a:noFill/>
            <a:miter lim="800000"/>
            <a:headEnd/>
            <a:tailEnd/>
          </a:ln>
        </p:spPr>
        <p:txBody>
          <a:bodyPr wrap="square" anchor="ctr">
            <a:spAutoFit/>
          </a:bodyPr>
          <a:lstStyle/>
          <a:p>
            <a:pPr algn="ctr"/>
            <a:endParaRPr lang="pt-BR" b="1" dirty="0">
              <a:ea typeface="Times New Roman" pitchFamily="18" charset="0"/>
              <a:cs typeface="Arial" charset="0"/>
            </a:endParaRPr>
          </a:p>
          <a:p>
            <a:pPr algn="ctr"/>
            <a:r>
              <a:rPr lang="pt-BR" b="1" dirty="0">
                <a:ea typeface="Times New Roman" pitchFamily="18" charset="0"/>
                <a:cs typeface="Arial" charset="0"/>
              </a:rPr>
              <a:t>ANEXO 2 – DEMONSTRATIVO DE EXECUÇÃO DOS RESTOS A PAGAR </a:t>
            </a:r>
            <a:r>
              <a:rPr lang="pt-BR" b="1" dirty="0" smtClean="0">
                <a:ea typeface="Times New Roman" pitchFamily="18" charset="0"/>
                <a:cs typeface="Arial" charset="0"/>
              </a:rPr>
              <a:t>PROCESSADOS  </a:t>
            </a:r>
            <a:r>
              <a:rPr lang="pt-BR" b="1" dirty="0">
                <a:ea typeface="Times New Roman" pitchFamily="18" charset="0"/>
                <a:cs typeface="Arial" charset="0"/>
              </a:rPr>
              <a:t>E NÃO PROCESSADOS LIQUIDADOS:</a:t>
            </a:r>
          </a:p>
        </p:txBody>
      </p:sp>
    </p:spTree>
    <p:extLst>
      <p:ext uri="{BB962C8B-B14F-4D97-AF65-F5344CB8AC3E}">
        <p14:creationId xmlns:p14="http://schemas.microsoft.com/office/powerpoint/2010/main" val="24630397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ângulo de cantos arredondados 36"/>
          <p:cNvSpPr/>
          <p:nvPr/>
        </p:nvSpPr>
        <p:spPr>
          <a:xfrm>
            <a:off x="609359" y="2448955"/>
            <a:ext cx="3888432" cy="230425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just"/>
            <a:r>
              <a:rPr lang="pt-BR" dirty="0">
                <a:solidFill>
                  <a:schemeClr val="tx1"/>
                </a:solidFill>
              </a:rPr>
              <a:t>O Balanço Financeiro demonstrará a receita e a despesa orçamentárias bem como os recebimentos e os pagamentos de natureza </a:t>
            </a:r>
            <a:r>
              <a:rPr lang="pt-BR" dirty="0" smtClean="0">
                <a:solidFill>
                  <a:schemeClr val="tx1"/>
                </a:solidFill>
              </a:rPr>
              <a:t>extraorçamentária</a:t>
            </a:r>
            <a:r>
              <a:rPr lang="pt-BR" dirty="0">
                <a:solidFill>
                  <a:schemeClr val="tx1"/>
                </a:solidFill>
              </a:rPr>
              <a:t>, conjugados com os saldos em espécie provenientes do exercício anterior, e os que se transferem para o exercício </a:t>
            </a:r>
            <a:r>
              <a:rPr lang="pt-BR" dirty="0" smtClean="0">
                <a:solidFill>
                  <a:schemeClr val="tx1"/>
                </a:solidFill>
              </a:rPr>
              <a:t>seguinte.</a:t>
            </a:r>
            <a:endParaRPr lang="pt-BR" dirty="0">
              <a:solidFill>
                <a:schemeClr val="tx1"/>
              </a:solidFill>
            </a:endParaRPr>
          </a:p>
        </p:txBody>
      </p:sp>
      <p:sp>
        <p:nvSpPr>
          <p:cNvPr id="5" name="Retângulo de cantos arredondados 4"/>
          <p:cNvSpPr/>
          <p:nvPr/>
        </p:nvSpPr>
        <p:spPr>
          <a:xfrm>
            <a:off x="4932040" y="2447799"/>
            <a:ext cx="4176464" cy="2305412"/>
          </a:xfrm>
          <a:prstGeom prst="roundRect">
            <a:avLst/>
          </a:prstGeom>
          <a:noFill/>
          <a:ln>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just"/>
            <a:r>
              <a:rPr lang="pt-BR" dirty="0" smtClean="0">
                <a:solidFill>
                  <a:schemeClr val="tx1"/>
                </a:solidFill>
              </a:rPr>
              <a:t>23. O </a:t>
            </a:r>
            <a:r>
              <a:rPr lang="pt-BR" dirty="0">
                <a:solidFill>
                  <a:schemeClr val="tx1"/>
                </a:solidFill>
              </a:rPr>
              <a:t>Balanço Financeiro evidencia </a:t>
            </a:r>
            <a:r>
              <a:rPr lang="pt-BR" dirty="0" smtClean="0">
                <a:solidFill>
                  <a:schemeClr val="tx1"/>
                </a:solidFill>
              </a:rPr>
              <a:t>as </a:t>
            </a:r>
            <a:r>
              <a:rPr lang="pt-BR" dirty="0">
                <a:solidFill>
                  <a:schemeClr val="tx1"/>
                </a:solidFill>
              </a:rPr>
              <a:t>receitas e despesas orçamentárias, bem como os ingressos e dispêndios extraorçamentários, conjugados com os saldos de caixa do exercício anterior e os que se transferem para o início do exercício </a:t>
            </a:r>
            <a:r>
              <a:rPr lang="pt-BR" dirty="0" smtClean="0">
                <a:solidFill>
                  <a:schemeClr val="tx1"/>
                </a:solidFill>
              </a:rPr>
              <a:t>seguinte.</a:t>
            </a:r>
          </a:p>
          <a:p>
            <a:pPr lvl="0" algn="r"/>
            <a:r>
              <a:rPr lang="pt-BR" sz="1600" dirty="0" smtClean="0">
                <a:solidFill>
                  <a:srgbClr val="00B0F0"/>
                </a:solidFill>
              </a:rPr>
              <a:t>(Alterado </a:t>
            </a:r>
            <a:r>
              <a:rPr lang="pt-BR" sz="1600" dirty="0">
                <a:solidFill>
                  <a:srgbClr val="00B0F0"/>
                </a:solidFill>
              </a:rPr>
              <a:t>pela Resolução CFC nº </a:t>
            </a:r>
            <a:r>
              <a:rPr lang="pt-BR" sz="1600" dirty="0" smtClean="0">
                <a:solidFill>
                  <a:srgbClr val="00B0F0"/>
                </a:solidFill>
              </a:rPr>
              <a:t>1.268/2009)</a:t>
            </a:r>
            <a:endParaRPr lang="pt-BR" dirty="0">
              <a:solidFill>
                <a:srgbClr val="00B0F0"/>
              </a:solidFill>
            </a:endParaRPr>
          </a:p>
        </p:txBody>
      </p:sp>
      <p:sp>
        <p:nvSpPr>
          <p:cNvPr id="6" name="Retângulo de cantos arredondados 5"/>
          <p:cNvSpPr/>
          <p:nvPr/>
        </p:nvSpPr>
        <p:spPr>
          <a:xfrm>
            <a:off x="3059833" y="5157192"/>
            <a:ext cx="4176464" cy="936104"/>
          </a:xfrm>
          <a:prstGeom prst="roundRect">
            <a:avLst/>
          </a:prstGeom>
          <a:solidFill>
            <a:schemeClr val="accent5">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sz="1600" dirty="0" smtClean="0">
                <a:solidFill>
                  <a:schemeClr val="tx1"/>
                </a:solidFill>
              </a:rPr>
              <a:t>A </a:t>
            </a:r>
            <a:r>
              <a:rPr lang="pt-BR" sz="1600" dirty="0">
                <a:solidFill>
                  <a:schemeClr val="tx1"/>
                </a:solidFill>
              </a:rPr>
              <a:t>principal mudança </a:t>
            </a:r>
            <a:r>
              <a:rPr lang="pt-BR" sz="1600" dirty="0" smtClean="0">
                <a:solidFill>
                  <a:schemeClr val="tx1"/>
                </a:solidFill>
              </a:rPr>
              <a:t>é que os ingressos e os dispêndios passam </a:t>
            </a:r>
            <a:r>
              <a:rPr lang="pt-BR" sz="1600" dirty="0">
                <a:solidFill>
                  <a:schemeClr val="tx1"/>
                </a:solidFill>
              </a:rPr>
              <a:t>a ser </a:t>
            </a:r>
            <a:r>
              <a:rPr lang="pt-BR" sz="1600" dirty="0" smtClean="0">
                <a:solidFill>
                  <a:schemeClr val="tx1"/>
                </a:solidFill>
              </a:rPr>
              <a:t>demonstrados </a:t>
            </a:r>
            <a:r>
              <a:rPr lang="pt-BR" sz="1600" dirty="0">
                <a:solidFill>
                  <a:schemeClr val="tx1"/>
                </a:solidFill>
              </a:rPr>
              <a:t>por destinação de </a:t>
            </a:r>
            <a:r>
              <a:rPr lang="pt-BR" sz="1600" dirty="0" smtClean="0">
                <a:solidFill>
                  <a:schemeClr val="tx1"/>
                </a:solidFill>
              </a:rPr>
              <a:t>recursos.</a:t>
            </a:r>
            <a:endParaRPr lang="pt-BR" sz="1600" dirty="0">
              <a:solidFill>
                <a:schemeClr val="tx1"/>
              </a:solidFill>
            </a:endParaRPr>
          </a:p>
        </p:txBody>
      </p:sp>
      <p:grpSp>
        <p:nvGrpSpPr>
          <p:cNvPr id="7" name="Grupo 6"/>
          <p:cNvGrpSpPr/>
          <p:nvPr/>
        </p:nvGrpSpPr>
        <p:grpSpPr>
          <a:xfrm>
            <a:off x="2193535" y="5288518"/>
            <a:ext cx="720080" cy="673451"/>
            <a:chOff x="1187624" y="1196752"/>
            <a:chExt cx="720080" cy="673451"/>
          </a:xfrm>
        </p:grpSpPr>
        <p:sp>
          <p:nvSpPr>
            <p:cNvPr id="8" name="Triângulo isósceles 7"/>
            <p:cNvSpPr/>
            <p:nvPr/>
          </p:nvSpPr>
          <p:spPr>
            <a:xfrm>
              <a:off x="1187624" y="1196752"/>
              <a:ext cx="720080" cy="576064"/>
            </a:xfrm>
            <a:prstGeom prst="triangl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pt-BR" sz="2800" b="1" dirty="0" smtClean="0">
                <a:solidFill>
                  <a:schemeClr val="tx1"/>
                </a:solidFill>
              </a:endParaRPr>
            </a:p>
            <a:p>
              <a:pPr algn="ctr"/>
              <a:endParaRPr lang="pt-BR" sz="2800" b="1" dirty="0">
                <a:solidFill>
                  <a:schemeClr val="tx1"/>
                </a:solidFill>
              </a:endParaRPr>
            </a:p>
            <a:p>
              <a:pPr algn="ctr"/>
              <a:endParaRPr lang="pt-BR" sz="2800" b="1" dirty="0">
                <a:solidFill>
                  <a:schemeClr val="tx1"/>
                </a:solidFill>
              </a:endParaRPr>
            </a:p>
          </p:txBody>
        </p:sp>
        <p:sp>
          <p:nvSpPr>
            <p:cNvPr id="9" name="CaixaDeTexto 8"/>
            <p:cNvSpPr txBox="1"/>
            <p:nvPr/>
          </p:nvSpPr>
          <p:spPr>
            <a:xfrm>
              <a:off x="1403648" y="1285428"/>
              <a:ext cx="288032" cy="584775"/>
            </a:xfrm>
            <a:prstGeom prst="rect">
              <a:avLst/>
            </a:prstGeom>
            <a:noFill/>
          </p:spPr>
          <p:txBody>
            <a:bodyPr wrap="square" rtlCol="0">
              <a:spAutoFit/>
            </a:bodyPr>
            <a:lstStyle/>
            <a:p>
              <a:pPr algn="ctr"/>
              <a:r>
                <a:rPr lang="pt-BR" sz="3200" dirty="0" smtClean="0">
                  <a:latin typeface="Arial Black" panose="020B0A04020102020204" pitchFamily="34" charset="0"/>
                  <a:cs typeface="Aharoni" panose="02010803020104030203" pitchFamily="2" charset="-79"/>
                </a:rPr>
                <a:t>!</a:t>
              </a:r>
              <a:endParaRPr lang="pt-BR" sz="3200" dirty="0">
                <a:latin typeface="Arial Black" panose="020B0A04020102020204" pitchFamily="34" charset="0"/>
                <a:cs typeface="Aharoni" panose="02010803020104030203" pitchFamily="2" charset="-79"/>
              </a:endParaRPr>
            </a:p>
          </p:txBody>
        </p:sp>
      </p:grpSp>
      <p:sp>
        <p:nvSpPr>
          <p:cNvPr id="10" name="Retângulo 9"/>
          <p:cNvSpPr/>
          <p:nvPr/>
        </p:nvSpPr>
        <p:spPr>
          <a:xfrm>
            <a:off x="933265" y="1721003"/>
            <a:ext cx="3240619" cy="576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ysClr val="windowText" lastClr="000000"/>
                </a:solidFill>
              </a:rPr>
              <a:t>Art. 103 Lei nº 4.320/1964</a:t>
            </a:r>
            <a:endParaRPr lang="pt-BR" dirty="0">
              <a:solidFill>
                <a:sysClr val="windowText" lastClr="000000"/>
              </a:solidFill>
            </a:endParaRPr>
          </a:p>
        </p:txBody>
      </p:sp>
      <p:sp>
        <p:nvSpPr>
          <p:cNvPr id="11" name="Retângulo 10"/>
          <p:cNvSpPr/>
          <p:nvPr/>
        </p:nvSpPr>
        <p:spPr>
          <a:xfrm>
            <a:off x="5399962" y="1721003"/>
            <a:ext cx="3240619" cy="576000"/>
          </a:xfrm>
          <a:prstGeom prst="rect">
            <a:avLst/>
          </a:prstGeom>
          <a:solidFill>
            <a:schemeClr val="accent5">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ysClr val="windowText" lastClr="000000"/>
                </a:solidFill>
              </a:rPr>
              <a:t>NBC T 16.6 </a:t>
            </a:r>
          </a:p>
          <a:p>
            <a:pPr algn="ctr"/>
            <a:r>
              <a:rPr lang="pt-BR" sz="1600" dirty="0" smtClean="0">
                <a:solidFill>
                  <a:sysClr val="windowText" lastClr="000000"/>
                </a:solidFill>
              </a:rPr>
              <a:t>(Resolução CFC nº 1.133/2008)</a:t>
            </a:r>
            <a:endParaRPr lang="pt-BR" sz="1600" dirty="0">
              <a:solidFill>
                <a:sysClr val="windowText" lastClr="000000"/>
              </a:solidFill>
            </a:endParaRPr>
          </a:p>
        </p:txBody>
      </p:sp>
      <p:sp>
        <p:nvSpPr>
          <p:cNvPr id="12"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Definição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do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Balanço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Financeiro</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13" name="Imagem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95889" y="5445224"/>
            <a:ext cx="1012615" cy="1337879"/>
          </a:xfrm>
          <a:prstGeom prst="rect">
            <a:avLst/>
          </a:prstGeom>
        </p:spPr>
      </p:pic>
    </p:spTree>
    <p:extLst>
      <p:ext uri="{BB962C8B-B14F-4D97-AF65-F5344CB8AC3E}">
        <p14:creationId xmlns:p14="http://schemas.microsoft.com/office/powerpoint/2010/main" val="21004991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80">
                                          <p:stCondLst>
                                            <p:cond delay="0"/>
                                          </p:stCondLst>
                                        </p:cTn>
                                        <p:tgtEl>
                                          <p:spTgt spid="6"/>
                                        </p:tgtEl>
                                      </p:cBhvr>
                                    </p:animEffect>
                                    <p:anim calcmode="lin" valueType="num">
                                      <p:cBhvr>
                                        <p:cTn id="4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gtEl>
                                      </p:cBhvr>
                                      <p:to x="100000" y="60000"/>
                                    </p:animScale>
                                    <p:animScale>
                                      <p:cBhvr>
                                        <p:cTn id="51" dur="166" decel="50000">
                                          <p:stCondLst>
                                            <p:cond delay="676"/>
                                          </p:stCondLst>
                                        </p:cTn>
                                        <p:tgtEl>
                                          <p:spTgt spid="6"/>
                                        </p:tgtEl>
                                      </p:cBhvr>
                                      <p:to x="100000" y="100000"/>
                                    </p:animScale>
                                    <p:animScale>
                                      <p:cBhvr>
                                        <p:cTn id="52" dur="26">
                                          <p:stCondLst>
                                            <p:cond delay="1312"/>
                                          </p:stCondLst>
                                        </p:cTn>
                                        <p:tgtEl>
                                          <p:spTgt spid="6"/>
                                        </p:tgtEl>
                                      </p:cBhvr>
                                      <p:to x="100000" y="80000"/>
                                    </p:animScale>
                                    <p:animScale>
                                      <p:cBhvr>
                                        <p:cTn id="53" dur="166" decel="50000">
                                          <p:stCondLst>
                                            <p:cond delay="1338"/>
                                          </p:stCondLst>
                                        </p:cTn>
                                        <p:tgtEl>
                                          <p:spTgt spid="6"/>
                                        </p:tgtEl>
                                      </p:cBhvr>
                                      <p:to x="100000" y="100000"/>
                                    </p:animScale>
                                    <p:animScale>
                                      <p:cBhvr>
                                        <p:cTn id="54" dur="26">
                                          <p:stCondLst>
                                            <p:cond delay="1642"/>
                                          </p:stCondLst>
                                        </p:cTn>
                                        <p:tgtEl>
                                          <p:spTgt spid="6"/>
                                        </p:tgtEl>
                                      </p:cBhvr>
                                      <p:to x="100000" y="90000"/>
                                    </p:animScale>
                                    <p:animScale>
                                      <p:cBhvr>
                                        <p:cTn id="55" dur="166" decel="50000">
                                          <p:stCondLst>
                                            <p:cond delay="1668"/>
                                          </p:stCondLst>
                                        </p:cTn>
                                        <p:tgtEl>
                                          <p:spTgt spid="6"/>
                                        </p:tgtEl>
                                      </p:cBhvr>
                                      <p:to x="100000" y="100000"/>
                                    </p:animScale>
                                    <p:animScale>
                                      <p:cBhvr>
                                        <p:cTn id="56" dur="26">
                                          <p:stCondLst>
                                            <p:cond delay="1808"/>
                                          </p:stCondLst>
                                        </p:cTn>
                                        <p:tgtEl>
                                          <p:spTgt spid="6"/>
                                        </p:tgtEl>
                                      </p:cBhvr>
                                      <p:to x="100000" y="95000"/>
                                    </p:animScale>
                                    <p:animScale>
                                      <p:cBhvr>
                                        <p:cTn id="5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 grpId="0" animBg="1"/>
      <p:bldP spid="6" grpId="0" animBg="1"/>
      <p:bldP spid="10" grpId="0" animBg="1"/>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267323994"/>
              </p:ext>
            </p:extLst>
          </p:nvPr>
        </p:nvGraphicFramePr>
        <p:xfrm>
          <a:off x="827584" y="836711"/>
          <a:ext cx="8064895" cy="5544617"/>
        </p:xfrm>
        <a:graphic>
          <a:graphicData uri="http://schemas.openxmlformats.org/drawingml/2006/table">
            <a:tbl>
              <a:tblPr/>
              <a:tblGrid>
                <a:gridCol w="2753868"/>
                <a:gridCol w="655682"/>
                <a:gridCol w="655682"/>
                <a:gridCol w="2622731"/>
                <a:gridCol w="609154"/>
                <a:gridCol w="767778"/>
              </a:tblGrid>
              <a:tr h="186227">
                <a:tc gridSpan="6">
                  <a:txBody>
                    <a:bodyPr/>
                    <a:lstStyle/>
                    <a:p>
                      <a:pPr algn="ctr">
                        <a:spcAft>
                          <a:spcPts val="0"/>
                        </a:spcAft>
                      </a:pPr>
                      <a:r>
                        <a:rPr lang="pt-BR" sz="1100" b="1" dirty="0" smtClean="0">
                          <a:latin typeface="Times New Roman"/>
                          <a:ea typeface="Times New Roman"/>
                          <a:cs typeface="Times New Roman"/>
                        </a:rPr>
                        <a:t>&lt;ENTE DA FEDERAÇÃO&gt;</a:t>
                      </a:r>
                      <a:endParaRPr lang="pt-BR" sz="1400" dirty="0">
                        <a:latin typeface="Times New Roman"/>
                        <a:ea typeface="Times New Roman"/>
                        <a:cs typeface="Times New Roman"/>
                      </a:endParaRPr>
                    </a:p>
                  </a:txBody>
                  <a:tcPr marL="18676" marR="18676" marT="0" marB="0">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86227">
                <a:tc gridSpan="6">
                  <a:txBody>
                    <a:bodyPr/>
                    <a:lstStyle/>
                    <a:p>
                      <a:pPr algn="ctr">
                        <a:spcAft>
                          <a:spcPts val="0"/>
                        </a:spcAft>
                      </a:pPr>
                      <a:r>
                        <a:rPr lang="pt-BR" sz="1100" b="1">
                          <a:latin typeface="Times New Roman"/>
                          <a:ea typeface="Times New Roman"/>
                          <a:cs typeface="Times New Roman"/>
                        </a:rPr>
                        <a:t>BALANÇO FINANCEIRO</a:t>
                      </a:r>
                      <a:endParaRPr lang="pt-BR" sz="1400">
                        <a:latin typeface="Times New Roman"/>
                        <a:ea typeface="Times New Roman"/>
                        <a:cs typeface="Times New Roman"/>
                      </a:endParaRPr>
                    </a:p>
                  </a:txBody>
                  <a:tcPr marL="18676" marR="18676" marT="0" marB="0">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86227">
                <a:tc gridSpan="6">
                  <a:txBody>
                    <a:bodyPr/>
                    <a:lstStyle/>
                    <a:p>
                      <a:pPr algn="just">
                        <a:spcAft>
                          <a:spcPts val="0"/>
                        </a:spcAft>
                      </a:pPr>
                      <a:r>
                        <a:rPr lang="pt-BR" sz="1100" b="1" dirty="0">
                          <a:latin typeface="Times New Roman"/>
                          <a:ea typeface="Times New Roman"/>
                          <a:cs typeface="Times New Roman"/>
                        </a:rPr>
                        <a:t>EXERCÍCIO:                    PERÍODO (MÊS) :                           DATA DE EMISSÃO:                                  PÁGINA:</a:t>
                      </a:r>
                      <a:endParaRPr lang="pt-BR" sz="1400" dirty="0">
                        <a:latin typeface="Times New Roman"/>
                        <a:ea typeface="Times New Roman"/>
                        <a:cs typeface="Times New Roman"/>
                      </a:endParaRPr>
                    </a:p>
                  </a:txBody>
                  <a:tcPr marL="18676" marR="18676"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65570">
                <a:tc gridSpan="3">
                  <a:txBody>
                    <a:bodyPr/>
                    <a:lstStyle/>
                    <a:p>
                      <a:pPr algn="ctr">
                        <a:spcAft>
                          <a:spcPts val="0"/>
                        </a:spcAft>
                      </a:pPr>
                      <a:endParaRPr lang="pt-BR" sz="1400">
                        <a:latin typeface="Times New Roman"/>
                        <a:ea typeface="Times New Roman"/>
                        <a:cs typeface="Times New Roman"/>
                      </a:endParaRPr>
                    </a:p>
                    <a:p>
                      <a:pPr algn="ctr">
                        <a:spcAft>
                          <a:spcPts val="0"/>
                        </a:spcAft>
                      </a:pPr>
                      <a:r>
                        <a:rPr lang="pt-BR" sz="1400" b="1">
                          <a:latin typeface="Times New Roman"/>
                          <a:ea typeface="Times New Roman"/>
                          <a:cs typeface="Times New Roman"/>
                        </a:rPr>
                        <a:t>INGRESSOS</a:t>
                      </a:r>
                      <a:endParaRPr lang="pt-BR" sz="14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algn="ctr">
                        <a:spcAft>
                          <a:spcPts val="0"/>
                        </a:spcAft>
                      </a:pPr>
                      <a:endParaRPr lang="pt-BR" sz="1400">
                        <a:latin typeface="Times New Roman"/>
                        <a:ea typeface="Times New Roman"/>
                        <a:cs typeface="Times New Roman"/>
                      </a:endParaRPr>
                    </a:p>
                    <a:p>
                      <a:pPr algn="ctr">
                        <a:spcAft>
                          <a:spcPts val="0"/>
                        </a:spcAft>
                      </a:pPr>
                      <a:r>
                        <a:rPr lang="pt-BR" sz="1400" b="1">
                          <a:latin typeface="Times New Roman"/>
                          <a:ea typeface="Times New Roman"/>
                          <a:cs typeface="Times New Roman"/>
                        </a:rPr>
                        <a:t>DISPÊNDIOS</a:t>
                      </a:r>
                      <a:endParaRPr lang="pt-BR" sz="14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558681">
                <a:tc>
                  <a:txBody>
                    <a:bodyPr/>
                    <a:lstStyle/>
                    <a:p>
                      <a:pPr algn="ctr">
                        <a:spcAft>
                          <a:spcPts val="0"/>
                        </a:spcAft>
                      </a:pPr>
                      <a:endParaRPr lang="pt-BR" sz="1100" dirty="0">
                        <a:latin typeface="Times New Roman"/>
                        <a:ea typeface="Times New Roman"/>
                        <a:cs typeface="Times New Roman"/>
                      </a:endParaRPr>
                    </a:p>
                    <a:p>
                      <a:pPr algn="ctr">
                        <a:spcAft>
                          <a:spcPts val="0"/>
                        </a:spcAft>
                      </a:pPr>
                      <a:r>
                        <a:rPr lang="pt-BR" sz="1100" b="1" dirty="0">
                          <a:latin typeface="Times New Roman"/>
                          <a:ea typeface="Times New Roman"/>
                          <a:cs typeface="Times New Roman"/>
                        </a:rPr>
                        <a:t>ESPECIFICAÇÃO</a:t>
                      </a:r>
                      <a:endParaRPr lang="pt-BR" sz="14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050" b="1" dirty="0" smtClean="0">
                          <a:latin typeface="Times New Roman"/>
                          <a:ea typeface="Times New Roman"/>
                          <a:cs typeface="Times New Roman"/>
                        </a:rPr>
                        <a:t>Exercício</a:t>
                      </a:r>
                      <a:endParaRPr lang="pt-BR" sz="1400" dirty="0">
                        <a:latin typeface="Times New Roman"/>
                        <a:ea typeface="Times New Roman"/>
                        <a:cs typeface="Times New Roman"/>
                      </a:endParaRPr>
                    </a:p>
                    <a:p>
                      <a:pPr algn="ctr">
                        <a:spcAft>
                          <a:spcPts val="0"/>
                        </a:spcAft>
                      </a:pPr>
                      <a:r>
                        <a:rPr lang="pt-BR" sz="1050" b="1" dirty="0">
                          <a:latin typeface="Times New Roman"/>
                          <a:ea typeface="Times New Roman"/>
                          <a:cs typeface="Times New Roman"/>
                        </a:rPr>
                        <a:t>Atual</a:t>
                      </a:r>
                      <a:endParaRPr lang="pt-BR" sz="1400" dirty="0">
                        <a:latin typeface="Times New Roman"/>
                        <a:ea typeface="Times New Roman"/>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050" b="1">
                          <a:latin typeface="Times New Roman"/>
                          <a:ea typeface="Times New Roman"/>
                          <a:cs typeface="Times New Roman"/>
                        </a:rPr>
                        <a:t>Exercício</a:t>
                      </a:r>
                      <a:endParaRPr lang="pt-BR" sz="1400">
                        <a:latin typeface="Times New Roman"/>
                        <a:ea typeface="Times New Roman"/>
                        <a:cs typeface="Times New Roman"/>
                      </a:endParaRPr>
                    </a:p>
                    <a:p>
                      <a:pPr algn="ctr">
                        <a:spcAft>
                          <a:spcPts val="0"/>
                        </a:spcAft>
                      </a:pPr>
                      <a:r>
                        <a:rPr lang="pt-BR" sz="1050" b="1">
                          <a:latin typeface="Times New Roman"/>
                          <a:ea typeface="Times New Roman"/>
                          <a:cs typeface="Times New Roman"/>
                        </a:rPr>
                        <a:t>Anterior</a:t>
                      </a:r>
                      <a:endParaRPr lang="pt-BR" sz="1400">
                        <a:latin typeface="Times New Roman"/>
                        <a:ea typeface="Times New Roman"/>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400">
                        <a:latin typeface="Times New Roman"/>
                        <a:ea typeface="Times New Roman"/>
                        <a:cs typeface="Times New Roman"/>
                      </a:endParaRPr>
                    </a:p>
                    <a:p>
                      <a:pPr algn="ctr">
                        <a:spcAft>
                          <a:spcPts val="0"/>
                        </a:spcAft>
                      </a:pPr>
                      <a:r>
                        <a:rPr lang="pt-BR" sz="1100" b="1">
                          <a:latin typeface="Times New Roman"/>
                          <a:ea typeface="Times New Roman"/>
                          <a:cs typeface="Times New Roman"/>
                        </a:rPr>
                        <a:t>ESPECIFICAÇÃO</a:t>
                      </a:r>
                      <a:endParaRPr lang="pt-BR" sz="14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050" b="1" dirty="0" smtClean="0">
                          <a:latin typeface="Times New Roman"/>
                          <a:ea typeface="Times New Roman"/>
                          <a:cs typeface="Times New Roman"/>
                        </a:rPr>
                        <a:t>Exercício</a:t>
                      </a:r>
                      <a:endParaRPr lang="pt-BR" sz="1400" dirty="0">
                        <a:latin typeface="Times New Roman"/>
                        <a:ea typeface="Times New Roman"/>
                        <a:cs typeface="Times New Roman"/>
                      </a:endParaRPr>
                    </a:p>
                    <a:p>
                      <a:pPr algn="ctr">
                        <a:spcAft>
                          <a:spcPts val="0"/>
                        </a:spcAft>
                      </a:pPr>
                      <a:r>
                        <a:rPr lang="pt-BR" sz="1050" b="1" dirty="0">
                          <a:latin typeface="Times New Roman"/>
                          <a:ea typeface="Times New Roman"/>
                          <a:cs typeface="Times New Roman"/>
                        </a:rPr>
                        <a:t>Atual</a:t>
                      </a:r>
                      <a:endParaRPr lang="pt-BR" sz="1400" dirty="0">
                        <a:latin typeface="Times New Roman"/>
                        <a:ea typeface="Times New Roman"/>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050" b="1">
                          <a:latin typeface="Times New Roman"/>
                          <a:ea typeface="Times New Roman"/>
                          <a:cs typeface="Times New Roman"/>
                        </a:rPr>
                        <a:t>Exercício</a:t>
                      </a:r>
                      <a:endParaRPr lang="pt-BR" sz="1400">
                        <a:latin typeface="Times New Roman"/>
                        <a:ea typeface="Times New Roman"/>
                        <a:cs typeface="Times New Roman"/>
                      </a:endParaRPr>
                    </a:p>
                    <a:p>
                      <a:pPr algn="ctr">
                        <a:spcAft>
                          <a:spcPts val="0"/>
                        </a:spcAft>
                      </a:pPr>
                      <a:r>
                        <a:rPr lang="pt-BR" sz="1050" b="1">
                          <a:latin typeface="Times New Roman"/>
                          <a:ea typeface="Times New Roman"/>
                          <a:cs typeface="Times New Roman"/>
                        </a:rPr>
                        <a:t>Anterior</a:t>
                      </a:r>
                      <a:endParaRPr lang="pt-BR" sz="1400">
                        <a:latin typeface="Times New Roman"/>
                        <a:ea typeface="Times New Roman"/>
                        <a:cs typeface="Times New Roman"/>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8901">
                <a:tc>
                  <a:txBody>
                    <a:bodyPr/>
                    <a:lstStyle/>
                    <a:p>
                      <a:pPr algn="just">
                        <a:spcAft>
                          <a:spcPts val="0"/>
                        </a:spcAft>
                      </a:pPr>
                      <a:r>
                        <a:rPr lang="pt-BR" sz="1400" b="1" dirty="0">
                          <a:latin typeface="Times New Roman"/>
                          <a:ea typeface="Times New Roman"/>
                          <a:cs typeface="Times New Roman"/>
                        </a:rPr>
                        <a:t>Receita Orçamentária (I)</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Ordinária</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Vinculada</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Previdência Social</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Transferências obrigatórias de outro ente</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Convênios</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a:t>
                      </a:r>
                      <a:r>
                        <a:rPr lang="pt-BR" sz="1100" dirty="0" smtClean="0">
                          <a:latin typeface="Times New Roman"/>
                          <a:ea typeface="Times New Roman"/>
                          <a:cs typeface="Times New Roman"/>
                        </a:rPr>
                        <a:t>(...)</a:t>
                      </a:r>
                    </a:p>
                    <a:p>
                      <a:pPr algn="just">
                        <a:spcAft>
                          <a:spcPts val="0"/>
                        </a:spcAft>
                      </a:pPr>
                      <a:endParaRPr lang="pt-BR" sz="1400" dirty="0">
                        <a:latin typeface="Times New Roman"/>
                        <a:ea typeface="Times New Roman"/>
                        <a:cs typeface="Times New Roman"/>
                      </a:endParaRPr>
                    </a:p>
                    <a:p>
                      <a:pPr algn="l">
                        <a:spcAft>
                          <a:spcPts val="0"/>
                        </a:spcAft>
                      </a:pPr>
                      <a:r>
                        <a:rPr lang="pt-BR" sz="1100" b="1" dirty="0" smtClean="0">
                          <a:latin typeface="Times New Roman"/>
                          <a:ea typeface="Times New Roman"/>
                          <a:cs typeface="Times New Roman"/>
                        </a:rPr>
                        <a:t>(-) Deduções </a:t>
                      </a:r>
                      <a:r>
                        <a:rPr lang="pt-BR" sz="1100" b="1" dirty="0">
                          <a:latin typeface="Times New Roman"/>
                          <a:ea typeface="Times New Roman"/>
                          <a:cs typeface="Times New Roman"/>
                        </a:rPr>
                        <a:t>da Receita </a:t>
                      </a:r>
                      <a:r>
                        <a:rPr lang="pt-BR" sz="1100" b="1" dirty="0" smtClean="0">
                          <a:latin typeface="Times New Roman"/>
                          <a:ea typeface="Times New Roman"/>
                          <a:cs typeface="Times New Roman"/>
                        </a:rPr>
                        <a:t>Orçamentária</a:t>
                      </a:r>
                    </a:p>
                    <a:p>
                      <a:pPr algn="l">
                        <a:spcAft>
                          <a:spcPts val="0"/>
                        </a:spcAft>
                      </a:pPr>
                      <a:endParaRPr lang="pt-BR" sz="1400" dirty="0">
                        <a:latin typeface="Times New Roman"/>
                        <a:ea typeface="Times New Roman"/>
                        <a:cs typeface="Times New Roman"/>
                      </a:endParaRPr>
                    </a:p>
                    <a:p>
                      <a:pPr algn="l">
                        <a:spcAft>
                          <a:spcPts val="0"/>
                        </a:spcAft>
                      </a:pPr>
                      <a:r>
                        <a:rPr lang="pt-BR" sz="1100" dirty="0">
                          <a:latin typeface="Times New Roman"/>
                          <a:ea typeface="Times New Roman"/>
                          <a:cs typeface="Times New Roman"/>
                        </a:rPr>
                        <a:t> </a:t>
                      </a:r>
                      <a:r>
                        <a:rPr lang="pt-BR" sz="1400" b="1" dirty="0">
                          <a:latin typeface="Times New Roman"/>
                          <a:ea typeface="Times New Roman"/>
                          <a:cs typeface="Times New Roman"/>
                        </a:rPr>
                        <a:t>Transferências Financeiras Recebidas </a:t>
                      </a:r>
                      <a:r>
                        <a:rPr lang="pt-BR" sz="1400" b="1" dirty="0" smtClean="0">
                          <a:latin typeface="Times New Roman"/>
                          <a:ea typeface="Times New Roman"/>
                          <a:cs typeface="Times New Roman"/>
                        </a:rPr>
                        <a:t>(II)</a:t>
                      </a:r>
                    </a:p>
                    <a:p>
                      <a:pPr algn="l">
                        <a:spcAft>
                          <a:spcPts val="0"/>
                        </a:spcAft>
                      </a:pPr>
                      <a:endParaRPr lang="pt-BR" sz="1400" dirty="0">
                        <a:latin typeface="Times New Roman"/>
                        <a:ea typeface="Times New Roman"/>
                        <a:cs typeface="Times New Roman"/>
                      </a:endParaRPr>
                    </a:p>
                    <a:p>
                      <a:pPr algn="l">
                        <a:spcAft>
                          <a:spcPts val="0"/>
                        </a:spcAft>
                      </a:pPr>
                      <a:r>
                        <a:rPr lang="pt-BR" sz="1400" b="1" dirty="0">
                          <a:latin typeface="Times New Roman"/>
                          <a:ea typeface="Times New Roman"/>
                          <a:cs typeface="Times New Roman"/>
                        </a:rPr>
                        <a:t>Recebimentos </a:t>
                      </a:r>
                      <a:r>
                        <a:rPr lang="pt-BR" sz="1400" b="1" dirty="0" smtClean="0">
                          <a:latin typeface="Times New Roman"/>
                          <a:ea typeface="Times New Roman"/>
                          <a:cs typeface="Times New Roman"/>
                        </a:rPr>
                        <a:t>Extraorçamentários </a:t>
                      </a:r>
                      <a:r>
                        <a:rPr lang="pt-BR" sz="1400" b="1" dirty="0">
                          <a:latin typeface="Times New Roman"/>
                          <a:ea typeface="Times New Roman"/>
                          <a:cs typeface="Times New Roman"/>
                        </a:rPr>
                        <a:t>(III)</a:t>
                      </a:r>
                      <a:endParaRPr lang="pt-BR" sz="1400" dirty="0">
                        <a:latin typeface="Times New Roman"/>
                        <a:ea typeface="Times New Roman"/>
                        <a:cs typeface="Times New Roman"/>
                      </a:endParaRPr>
                    </a:p>
                    <a:p>
                      <a:pPr algn="l">
                        <a:spcAft>
                          <a:spcPts val="0"/>
                        </a:spcAft>
                      </a:pPr>
                      <a:r>
                        <a:rPr lang="pt-BR" sz="1100" dirty="0">
                          <a:latin typeface="Times New Roman"/>
                          <a:ea typeface="Times New Roman"/>
                          <a:cs typeface="Times New Roman"/>
                        </a:rPr>
                        <a:t>   </a:t>
                      </a:r>
                      <a:endParaRPr lang="pt-BR" sz="1400" dirty="0">
                        <a:latin typeface="Times New Roman"/>
                        <a:ea typeface="Times New Roman"/>
                        <a:cs typeface="Times New Roman"/>
                      </a:endParaRPr>
                    </a:p>
                    <a:p>
                      <a:pPr algn="just">
                        <a:spcAft>
                          <a:spcPts val="0"/>
                        </a:spcAft>
                      </a:pPr>
                      <a:r>
                        <a:rPr lang="pt-BR" sz="1100" b="1" dirty="0">
                          <a:latin typeface="Times New Roman"/>
                          <a:ea typeface="Times New Roman"/>
                          <a:cs typeface="Times New Roman"/>
                        </a:rPr>
                        <a:t>Saldo em Espécie do Exercício Anterior (IV)</a:t>
                      </a:r>
                      <a:endParaRPr lang="pt-BR" sz="14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100" dirty="0">
                          <a:latin typeface="Times New Roman"/>
                          <a:ea typeface="Times New Roman"/>
                          <a:cs typeface="Times New Roman"/>
                        </a:rPr>
                        <a:t> </a:t>
                      </a:r>
                      <a:endParaRPr lang="pt-BR" sz="14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400" b="1" dirty="0">
                          <a:latin typeface="Times New Roman"/>
                          <a:ea typeface="Times New Roman"/>
                          <a:cs typeface="Times New Roman"/>
                        </a:rPr>
                        <a:t>Despesa Orçamentária (VI)</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Ordinária</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Vinculada</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Previdência Social</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Transferências obrigatórias de outro ente</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Convênios</a:t>
                      </a:r>
                      <a:endParaRPr lang="pt-BR" sz="1400" dirty="0">
                        <a:latin typeface="Times New Roman"/>
                        <a:ea typeface="Times New Roman"/>
                        <a:cs typeface="Times New Roman"/>
                      </a:endParaRPr>
                    </a:p>
                    <a:p>
                      <a:pPr algn="just">
                        <a:spcAft>
                          <a:spcPts val="0"/>
                        </a:spcAft>
                      </a:pPr>
                      <a:r>
                        <a:rPr lang="pt-BR" sz="1100" dirty="0">
                          <a:latin typeface="Times New Roman"/>
                          <a:ea typeface="Times New Roman"/>
                          <a:cs typeface="Times New Roman"/>
                        </a:rPr>
                        <a:t>     (...) </a:t>
                      </a:r>
                      <a:endParaRPr lang="pt-BR" sz="1400" dirty="0">
                        <a:latin typeface="Times New Roman"/>
                        <a:ea typeface="Times New Roman"/>
                        <a:cs typeface="Times New Roman"/>
                      </a:endParaRPr>
                    </a:p>
                    <a:p>
                      <a:pPr algn="l">
                        <a:spcAft>
                          <a:spcPts val="0"/>
                        </a:spcAft>
                      </a:pPr>
                      <a:r>
                        <a:rPr lang="pt-BR" sz="1100" dirty="0">
                          <a:latin typeface="Times New Roman"/>
                          <a:ea typeface="Times New Roman"/>
                          <a:cs typeface="Times New Roman"/>
                        </a:rPr>
                        <a:t>   </a:t>
                      </a:r>
                      <a:endParaRPr lang="pt-BR" sz="1100" dirty="0" smtClean="0">
                        <a:latin typeface="Times New Roman"/>
                        <a:ea typeface="Times New Roman"/>
                        <a:cs typeface="Times New Roman"/>
                      </a:endParaRPr>
                    </a:p>
                    <a:p>
                      <a:pPr algn="l">
                        <a:spcAft>
                          <a:spcPts val="0"/>
                        </a:spcAft>
                      </a:pPr>
                      <a:endParaRPr lang="pt-BR" sz="1100" dirty="0" smtClean="0">
                        <a:latin typeface="Times New Roman"/>
                        <a:ea typeface="Times New Roman"/>
                        <a:cs typeface="Times New Roman"/>
                      </a:endParaRPr>
                    </a:p>
                    <a:p>
                      <a:pPr algn="l">
                        <a:spcAft>
                          <a:spcPts val="0"/>
                        </a:spcAft>
                      </a:pPr>
                      <a:endParaRPr lang="pt-BR" sz="1400" dirty="0">
                        <a:latin typeface="Times New Roman"/>
                        <a:ea typeface="Times New Roman"/>
                        <a:cs typeface="Times New Roman"/>
                      </a:endParaRPr>
                    </a:p>
                    <a:p>
                      <a:pPr algn="l">
                        <a:spcAft>
                          <a:spcPts val="0"/>
                        </a:spcAft>
                      </a:pPr>
                      <a:r>
                        <a:rPr lang="pt-BR" sz="1400" b="1" dirty="0">
                          <a:latin typeface="Times New Roman"/>
                          <a:ea typeface="Times New Roman"/>
                          <a:cs typeface="Times New Roman"/>
                        </a:rPr>
                        <a:t>Transferências Financeiras Concedidas (VII</a:t>
                      </a:r>
                      <a:r>
                        <a:rPr lang="pt-BR" sz="1400" b="1" dirty="0" smtClean="0">
                          <a:latin typeface="Times New Roman"/>
                          <a:ea typeface="Times New Roman"/>
                          <a:cs typeface="Times New Roman"/>
                        </a:rPr>
                        <a:t>)</a:t>
                      </a:r>
                    </a:p>
                    <a:p>
                      <a:pPr algn="l">
                        <a:spcAft>
                          <a:spcPts val="0"/>
                        </a:spcAft>
                      </a:pPr>
                      <a:endParaRPr lang="pt-BR" sz="1400" dirty="0">
                        <a:latin typeface="Times New Roman"/>
                        <a:ea typeface="Times New Roman"/>
                        <a:cs typeface="Times New Roman"/>
                      </a:endParaRPr>
                    </a:p>
                    <a:p>
                      <a:pPr algn="just">
                        <a:spcAft>
                          <a:spcPts val="0"/>
                        </a:spcAft>
                      </a:pPr>
                      <a:r>
                        <a:rPr lang="pt-BR" sz="1400" b="1" dirty="0">
                          <a:latin typeface="Times New Roman"/>
                          <a:ea typeface="Times New Roman"/>
                          <a:cs typeface="Times New Roman"/>
                        </a:rPr>
                        <a:t>Pagamentos </a:t>
                      </a:r>
                      <a:r>
                        <a:rPr lang="pt-BR" sz="1400" b="1" dirty="0" smtClean="0">
                          <a:latin typeface="Times New Roman"/>
                          <a:ea typeface="Times New Roman"/>
                          <a:cs typeface="Times New Roman"/>
                        </a:rPr>
                        <a:t>Extraorçamentários </a:t>
                      </a:r>
                      <a:r>
                        <a:rPr lang="pt-BR" sz="1400" b="1" dirty="0">
                          <a:latin typeface="Times New Roman"/>
                          <a:ea typeface="Times New Roman"/>
                          <a:cs typeface="Times New Roman"/>
                        </a:rPr>
                        <a:t>(VIII</a:t>
                      </a:r>
                      <a:r>
                        <a:rPr lang="pt-BR" sz="1400" b="1" dirty="0" smtClean="0">
                          <a:latin typeface="Times New Roman"/>
                          <a:ea typeface="Times New Roman"/>
                          <a:cs typeface="Times New Roman"/>
                        </a:rPr>
                        <a:t>)</a:t>
                      </a:r>
                    </a:p>
                    <a:p>
                      <a:pPr algn="just">
                        <a:spcAft>
                          <a:spcPts val="0"/>
                        </a:spcAft>
                      </a:pPr>
                      <a:endParaRPr lang="pt-BR" sz="1400" dirty="0">
                        <a:latin typeface="Times New Roman"/>
                        <a:ea typeface="Times New Roman"/>
                        <a:cs typeface="Times New Roman"/>
                      </a:endParaRPr>
                    </a:p>
                    <a:p>
                      <a:pPr algn="just">
                        <a:spcAft>
                          <a:spcPts val="0"/>
                        </a:spcAft>
                      </a:pPr>
                      <a:r>
                        <a:rPr lang="pt-BR" sz="1100" b="1" dirty="0">
                          <a:latin typeface="Times New Roman"/>
                          <a:ea typeface="Times New Roman"/>
                          <a:cs typeface="Times New Roman"/>
                        </a:rPr>
                        <a:t>Saldo em Espécie para o Exercício Seguinte (IX)</a:t>
                      </a:r>
                      <a:endParaRPr lang="pt-BR" sz="14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1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784">
                <a:tc>
                  <a:txBody>
                    <a:bodyPr/>
                    <a:lstStyle/>
                    <a:p>
                      <a:pPr algn="just">
                        <a:spcAft>
                          <a:spcPts val="0"/>
                        </a:spcAft>
                      </a:pPr>
                      <a:r>
                        <a:rPr lang="pt-BR" sz="1100" b="1">
                          <a:latin typeface="Times New Roman"/>
                          <a:ea typeface="Times New Roman"/>
                          <a:cs typeface="Times New Roman"/>
                        </a:rPr>
                        <a:t>TOTAL (V) = (I+II+III+IV)</a:t>
                      </a:r>
                      <a:endParaRPr lang="pt-BR" sz="14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4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4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100" b="1" dirty="0">
                          <a:latin typeface="Times New Roman"/>
                          <a:ea typeface="Times New Roman"/>
                          <a:cs typeface="Times New Roman"/>
                        </a:rPr>
                        <a:t>TOTAL (X) = (VI+VII+VIII+IX)</a:t>
                      </a:r>
                      <a:endParaRPr lang="pt-BR" sz="14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40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400" dirty="0">
                        <a:latin typeface="Times New Roman"/>
                        <a:ea typeface="Times New Roman"/>
                        <a:cs typeface="Times New Roman"/>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529144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1187172" y="4940256"/>
            <a:ext cx="1656184" cy="648072"/>
          </a:xfrm>
          <a:prstGeom prst="round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dirty="0" smtClean="0">
                <a:solidFill>
                  <a:schemeClr val="bg1"/>
                </a:solidFill>
              </a:rPr>
              <a:t>Qualitativas</a:t>
            </a:r>
            <a:endParaRPr lang="pt-BR" dirty="0">
              <a:solidFill>
                <a:schemeClr val="bg1"/>
              </a:solidFill>
            </a:endParaRPr>
          </a:p>
        </p:txBody>
      </p:sp>
      <p:sp>
        <p:nvSpPr>
          <p:cNvPr id="11" name="Retângulo de cantos arredondados 10"/>
          <p:cNvSpPr/>
          <p:nvPr/>
        </p:nvSpPr>
        <p:spPr>
          <a:xfrm>
            <a:off x="1115616" y="3573016"/>
            <a:ext cx="1656184" cy="648072"/>
          </a:xfrm>
          <a:prstGeom prst="roundRect">
            <a:avLst/>
          </a:prstGeom>
          <a:solidFill>
            <a:schemeClr val="accent2">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dirty="0">
                <a:solidFill>
                  <a:schemeClr val="bg1"/>
                </a:solidFill>
              </a:rPr>
              <a:t>Quantitativas</a:t>
            </a:r>
          </a:p>
        </p:txBody>
      </p:sp>
      <p:cxnSp>
        <p:nvCxnSpPr>
          <p:cNvPr id="18" name="Conector angulado 17"/>
          <p:cNvCxnSpPr>
            <a:endCxn id="5" idx="1"/>
          </p:cNvCxnSpPr>
          <p:nvPr/>
        </p:nvCxnSpPr>
        <p:spPr>
          <a:xfrm rot="10800000" flipV="1">
            <a:off x="1187172" y="3879330"/>
            <a:ext cx="91284" cy="1384961"/>
          </a:xfrm>
          <a:prstGeom prst="bentConnector3">
            <a:avLst>
              <a:gd name="adj1" fmla="val 350427"/>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2" name="Conector angulado 21"/>
          <p:cNvCxnSpPr>
            <a:endCxn id="11" idx="1"/>
          </p:cNvCxnSpPr>
          <p:nvPr/>
        </p:nvCxnSpPr>
        <p:spPr>
          <a:xfrm rot="10800000" flipV="1">
            <a:off x="1115616" y="1421106"/>
            <a:ext cx="126836" cy="2475946"/>
          </a:xfrm>
          <a:prstGeom prst="bentConnector3">
            <a:avLst>
              <a:gd name="adj1" fmla="val 280233"/>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25" name="Retângulo de cantos arredondados 24"/>
          <p:cNvSpPr/>
          <p:nvPr/>
        </p:nvSpPr>
        <p:spPr>
          <a:xfrm>
            <a:off x="737857" y="5805264"/>
            <a:ext cx="4032448"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sz="1600" b="1" dirty="0" smtClean="0"/>
              <a:t>Variações Patrimoniais Aumentativas (VPA)</a:t>
            </a:r>
          </a:p>
          <a:p>
            <a:pPr algn="ctr"/>
            <a:r>
              <a:rPr lang="pt-BR" sz="1600" dirty="0" smtClean="0"/>
              <a:t>Aumentam </a:t>
            </a:r>
            <a:r>
              <a:rPr lang="pt-BR" sz="1600" dirty="0"/>
              <a:t>o patrimônio líquido</a:t>
            </a:r>
          </a:p>
        </p:txBody>
      </p:sp>
      <p:sp>
        <p:nvSpPr>
          <p:cNvPr id="28" name="Retângulo de cantos arredondados 27"/>
          <p:cNvSpPr/>
          <p:nvPr/>
        </p:nvSpPr>
        <p:spPr>
          <a:xfrm>
            <a:off x="4932040" y="5805264"/>
            <a:ext cx="4032448"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sz="1600" b="1" dirty="0" smtClean="0"/>
              <a:t>Variações Patrimoniais Diminutivas (VPD)</a:t>
            </a:r>
          </a:p>
          <a:p>
            <a:pPr algn="ctr"/>
            <a:r>
              <a:rPr lang="pt-BR" sz="1600" dirty="0" smtClean="0"/>
              <a:t>Diminuem </a:t>
            </a:r>
            <a:r>
              <a:rPr lang="pt-BR" sz="1600" dirty="0"/>
              <a:t>o patrimônio líquido</a:t>
            </a:r>
          </a:p>
        </p:txBody>
      </p:sp>
      <p:cxnSp>
        <p:nvCxnSpPr>
          <p:cNvPr id="30" name="Conector angulado 29"/>
          <p:cNvCxnSpPr>
            <a:stCxn id="80" idx="2"/>
            <a:endCxn id="25" idx="0"/>
          </p:cNvCxnSpPr>
          <p:nvPr/>
        </p:nvCxnSpPr>
        <p:spPr>
          <a:xfrm rot="5400000">
            <a:off x="3431370" y="4407896"/>
            <a:ext cx="720080" cy="2074657"/>
          </a:xfrm>
          <a:prstGeom prst="bentConnector3">
            <a:avLst>
              <a:gd name="adj1" fmla="val 50000"/>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2" name="Conector angulado 31"/>
          <p:cNvCxnSpPr>
            <a:stCxn id="80" idx="2"/>
            <a:endCxn id="28" idx="0"/>
          </p:cNvCxnSpPr>
          <p:nvPr/>
        </p:nvCxnSpPr>
        <p:spPr>
          <a:xfrm rot="16200000" flipH="1">
            <a:off x="5528461" y="4385461"/>
            <a:ext cx="720080" cy="2119526"/>
          </a:xfrm>
          <a:prstGeom prst="bentConnector3">
            <a:avLst>
              <a:gd name="adj1" fmla="val 50000"/>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51" name="Retângulo de cantos arredondados 50"/>
          <p:cNvSpPr/>
          <p:nvPr/>
        </p:nvSpPr>
        <p:spPr>
          <a:xfrm>
            <a:off x="4896036" y="2132856"/>
            <a:ext cx="4140460" cy="720080"/>
          </a:xfrm>
          <a:prstGeom prst="round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pt-BR" sz="1600" dirty="0" smtClean="0"/>
              <a:t>O </a:t>
            </a:r>
            <a:r>
              <a:rPr lang="pt-BR" sz="1600" b="1" dirty="0" smtClean="0"/>
              <a:t>resultado patrimonial </a:t>
            </a:r>
            <a:r>
              <a:rPr lang="pt-BR" sz="1600" dirty="0" smtClean="0"/>
              <a:t>do período é apurado pelo confronto entre as </a:t>
            </a:r>
            <a:r>
              <a:rPr lang="pt-BR" sz="1600" dirty="0" err="1" smtClean="0"/>
              <a:t>VPAs</a:t>
            </a:r>
            <a:r>
              <a:rPr lang="pt-BR" sz="1600" dirty="0" smtClean="0"/>
              <a:t> e as </a:t>
            </a:r>
            <a:r>
              <a:rPr lang="pt-BR" sz="1600" dirty="0" err="1" smtClean="0"/>
              <a:t>VPDs</a:t>
            </a:r>
            <a:r>
              <a:rPr lang="pt-BR" sz="1600" dirty="0" smtClean="0"/>
              <a:t>.</a:t>
            </a:r>
            <a:endParaRPr lang="pt-BR" sz="1600" dirty="0"/>
          </a:p>
        </p:txBody>
      </p:sp>
      <p:cxnSp>
        <p:nvCxnSpPr>
          <p:cNvPr id="53" name="Conector em curva 52"/>
          <p:cNvCxnSpPr/>
          <p:nvPr/>
        </p:nvCxnSpPr>
        <p:spPr>
          <a:xfrm rot="16200000" flipH="1">
            <a:off x="5058140" y="890802"/>
            <a:ext cx="261277" cy="3951018"/>
          </a:xfrm>
          <a:prstGeom prst="curvedConnector3">
            <a:avLst>
              <a:gd name="adj1" fmla="val 19186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3" name="Retângulo 72"/>
          <p:cNvSpPr/>
          <p:nvPr/>
        </p:nvSpPr>
        <p:spPr>
          <a:xfrm>
            <a:off x="2853229" y="3627023"/>
            <a:ext cx="3951019"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sz="1400" dirty="0" smtClean="0"/>
              <a:t>São </a:t>
            </a:r>
            <a:r>
              <a:rPr lang="pt-BR" sz="1400" dirty="0"/>
              <a:t>decorrentes de transações no setor público que alteram a composição dos elementos patrimoniais </a:t>
            </a:r>
            <a:r>
              <a:rPr lang="pt-BR" sz="1400" b="1" dirty="0"/>
              <a:t>sem afetar</a:t>
            </a:r>
            <a:r>
              <a:rPr lang="pt-BR" sz="1400" dirty="0"/>
              <a:t> o patrimônio </a:t>
            </a:r>
            <a:r>
              <a:rPr lang="pt-BR" sz="1400" dirty="0" smtClean="0"/>
              <a:t>líquido.</a:t>
            </a:r>
            <a:endParaRPr lang="pt-BR" sz="1400" dirty="0"/>
          </a:p>
        </p:txBody>
      </p:sp>
      <p:cxnSp>
        <p:nvCxnSpPr>
          <p:cNvPr id="76" name="Conector de seta reta 75"/>
          <p:cNvCxnSpPr>
            <a:stCxn id="5" idx="3"/>
            <a:endCxn id="73" idx="1"/>
          </p:cNvCxnSpPr>
          <p:nvPr/>
        </p:nvCxnSpPr>
        <p:spPr>
          <a:xfrm flipV="1">
            <a:off x="2843356" y="3951059"/>
            <a:ext cx="9873" cy="1313233"/>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80" name="Retângulo 79"/>
          <p:cNvSpPr/>
          <p:nvPr/>
        </p:nvSpPr>
        <p:spPr>
          <a:xfrm>
            <a:off x="2853228" y="4443913"/>
            <a:ext cx="3951019" cy="6412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pt-BR" sz="1400" dirty="0"/>
              <a:t>S</a:t>
            </a:r>
            <a:r>
              <a:rPr lang="pt-BR" sz="1400" dirty="0" smtClean="0"/>
              <a:t>ão </a:t>
            </a:r>
            <a:r>
              <a:rPr lang="pt-BR" sz="1400" dirty="0"/>
              <a:t>decorrentes de transações no setor público que </a:t>
            </a:r>
            <a:r>
              <a:rPr lang="pt-BR" sz="1400" b="1" dirty="0"/>
              <a:t>aumentam</a:t>
            </a:r>
            <a:r>
              <a:rPr lang="pt-BR" sz="1400" dirty="0"/>
              <a:t> ou </a:t>
            </a:r>
            <a:r>
              <a:rPr lang="pt-BR" sz="1400" b="1" dirty="0"/>
              <a:t>diminuem</a:t>
            </a:r>
            <a:r>
              <a:rPr lang="pt-BR" sz="1400" dirty="0"/>
              <a:t> o patrimônio </a:t>
            </a:r>
            <a:r>
              <a:rPr lang="pt-BR" sz="1400" dirty="0" smtClean="0"/>
              <a:t>líquido.</a:t>
            </a:r>
            <a:endParaRPr lang="pt-BR" sz="1400" dirty="0"/>
          </a:p>
        </p:txBody>
      </p:sp>
      <p:cxnSp>
        <p:nvCxnSpPr>
          <p:cNvPr id="86" name="Conector de seta reta 85"/>
          <p:cNvCxnSpPr>
            <a:stCxn id="11" idx="3"/>
            <a:endCxn id="80" idx="1"/>
          </p:cNvCxnSpPr>
          <p:nvPr/>
        </p:nvCxnSpPr>
        <p:spPr>
          <a:xfrm>
            <a:off x="2771800" y="3897052"/>
            <a:ext cx="81428" cy="86749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8" name="Retângulo de cantos arredondados 7"/>
          <p:cNvSpPr/>
          <p:nvPr/>
        </p:nvSpPr>
        <p:spPr>
          <a:xfrm>
            <a:off x="1043608" y="1556792"/>
            <a:ext cx="3708412" cy="1440160"/>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pt-BR" dirty="0">
                <a:solidFill>
                  <a:schemeClr val="tx1"/>
                </a:solidFill>
              </a:rPr>
              <a:t> A Demonstração das Variações Patrimoniais evidencia as </a:t>
            </a:r>
            <a:endParaRPr lang="pt-BR" dirty="0" smtClean="0">
              <a:solidFill>
                <a:schemeClr val="tx1"/>
              </a:solidFill>
            </a:endParaRPr>
          </a:p>
          <a:p>
            <a:pPr algn="ctr"/>
            <a:r>
              <a:rPr lang="pt-BR" dirty="0" smtClean="0">
                <a:solidFill>
                  <a:schemeClr val="tx1"/>
                </a:solidFill>
              </a:rPr>
              <a:t>variações </a:t>
            </a:r>
            <a:r>
              <a:rPr lang="pt-BR" dirty="0">
                <a:solidFill>
                  <a:schemeClr val="tx1"/>
                </a:solidFill>
              </a:rPr>
              <a:t>verificadas no patrimônio e indica o resultado patrimonial do </a:t>
            </a:r>
            <a:r>
              <a:rPr lang="pt-BR" dirty="0" smtClean="0">
                <a:solidFill>
                  <a:schemeClr val="tx1"/>
                </a:solidFill>
              </a:rPr>
              <a:t>exercício.</a:t>
            </a:r>
            <a:endParaRPr lang="pt-BR" dirty="0">
              <a:solidFill>
                <a:schemeClr val="tx1"/>
              </a:solidFill>
            </a:endParaRPr>
          </a:p>
        </p:txBody>
      </p:sp>
      <p:sp>
        <p:nvSpPr>
          <p:cNvPr id="21"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Definição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da VPD</a:t>
            </a:r>
          </a:p>
        </p:txBody>
      </p:sp>
    </p:spTree>
    <p:extLst>
      <p:ext uri="{BB962C8B-B14F-4D97-AF65-F5344CB8AC3E}">
        <p14:creationId xmlns:p14="http://schemas.microsoft.com/office/powerpoint/2010/main" val="56906701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73"/>
                                        </p:tgtEl>
                                        <p:attrNameLst>
                                          <p:attrName>style.visibility</p:attrName>
                                        </p:attrNameLst>
                                      </p:cBhvr>
                                      <p:to>
                                        <p:strVal val="visible"/>
                                      </p:to>
                                    </p:set>
                                    <p:anim calcmode="lin" valueType="num">
                                      <p:cBhvr additive="base">
                                        <p:cTn id="38" dur="500" fill="hold"/>
                                        <p:tgtEl>
                                          <p:spTgt spid="73"/>
                                        </p:tgtEl>
                                        <p:attrNameLst>
                                          <p:attrName>ppt_x</p:attrName>
                                        </p:attrNameLst>
                                      </p:cBhvr>
                                      <p:tavLst>
                                        <p:tav tm="0">
                                          <p:val>
                                            <p:strVal val="#ppt_x"/>
                                          </p:val>
                                        </p:tav>
                                        <p:tav tm="100000">
                                          <p:val>
                                            <p:strVal val="#ppt_x"/>
                                          </p:val>
                                        </p:tav>
                                      </p:tavLst>
                                    </p:anim>
                                    <p:anim calcmode="lin" valueType="num">
                                      <p:cBhvr additive="base">
                                        <p:cTn id="39" dur="500" fill="hold"/>
                                        <p:tgtEl>
                                          <p:spTgt spid="73"/>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ppt_x"/>
                                          </p:val>
                                        </p:tav>
                                        <p:tav tm="100000">
                                          <p:val>
                                            <p:strVal val="#ppt_x"/>
                                          </p:val>
                                        </p:tav>
                                      </p:tavLst>
                                    </p:anim>
                                    <p:anim calcmode="lin" valueType="num">
                                      <p:cBhvr additive="base">
                                        <p:cTn id="43" dur="500" fill="hold"/>
                                        <p:tgtEl>
                                          <p:spTgt spid="7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500" fill="hold"/>
                                        <p:tgtEl>
                                          <p:spTgt spid="86"/>
                                        </p:tgtEl>
                                        <p:attrNameLst>
                                          <p:attrName>ppt_x</p:attrName>
                                        </p:attrNameLst>
                                      </p:cBhvr>
                                      <p:tavLst>
                                        <p:tav tm="0">
                                          <p:val>
                                            <p:strVal val="#ppt_x"/>
                                          </p:val>
                                        </p:tav>
                                        <p:tav tm="100000">
                                          <p:val>
                                            <p:strVal val="#ppt_x"/>
                                          </p:val>
                                        </p:tav>
                                      </p:tavLst>
                                    </p:anim>
                                    <p:anim calcmode="lin" valueType="num">
                                      <p:cBhvr additive="base">
                                        <p:cTn id="47" dur="500" fill="hold"/>
                                        <p:tgtEl>
                                          <p:spTgt spid="8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additive="base">
                                        <p:cTn id="50" dur="500" fill="hold"/>
                                        <p:tgtEl>
                                          <p:spTgt spid="80"/>
                                        </p:tgtEl>
                                        <p:attrNameLst>
                                          <p:attrName>ppt_x</p:attrName>
                                        </p:attrNameLst>
                                      </p:cBhvr>
                                      <p:tavLst>
                                        <p:tav tm="0">
                                          <p:val>
                                            <p:strVal val="#ppt_x"/>
                                          </p:val>
                                        </p:tav>
                                        <p:tav tm="100000">
                                          <p:val>
                                            <p:strVal val="#ppt_x"/>
                                          </p:val>
                                        </p:tav>
                                      </p:tavLst>
                                    </p:anim>
                                    <p:anim calcmode="lin" valueType="num">
                                      <p:cBhvr additive="base">
                                        <p:cTn id="51"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2000"/>
                                        <p:tgtEl>
                                          <p:spTgt spid="32"/>
                                        </p:tgtEl>
                                      </p:cBhvr>
                                    </p:animEffect>
                                    <p:anim calcmode="lin" valueType="num">
                                      <p:cBhvr>
                                        <p:cTn id="57" dur="2000" fill="hold"/>
                                        <p:tgtEl>
                                          <p:spTgt spid="32"/>
                                        </p:tgtEl>
                                        <p:attrNameLst>
                                          <p:attrName>ppt_w</p:attrName>
                                        </p:attrNameLst>
                                      </p:cBhvr>
                                      <p:tavLst>
                                        <p:tav tm="0" fmla="#ppt_w*sin(2.5*pi*$)">
                                          <p:val>
                                            <p:fltVal val="0"/>
                                          </p:val>
                                        </p:tav>
                                        <p:tav tm="100000">
                                          <p:val>
                                            <p:fltVal val="1"/>
                                          </p:val>
                                        </p:tav>
                                      </p:tavLst>
                                    </p:anim>
                                    <p:anim calcmode="lin" valueType="num">
                                      <p:cBhvr>
                                        <p:cTn id="58" dur="2000" fill="hold"/>
                                        <p:tgtEl>
                                          <p:spTgt spid="32"/>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2000"/>
                                        <p:tgtEl>
                                          <p:spTgt spid="30"/>
                                        </p:tgtEl>
                                      </p:cBhvr>
                                    </p:animEffect>
                                    <p:anim calcmode="lin" valueType="num">
                                      <p:cBhvr>
                                        <p:cTn id="62" dur="2000" fill="hold"/>
                                        <p:tgtEl>
                                          <p:spTgt spid="30"/>
                                        </p:tgtEl>
                                        <p:attrNameLst>
                                          <p:attrName>ppt_w</p:attrName>
                                        </p:attrNameLst>
                                      </p:cBhvr>
                                      <p:tavLst>
                                        <p:tav tm="0" fmla="#ppt_w*sin(2.5*pi*$)">
                                          <p:val>
                                            <p:fltVal val="0"/>
                                          </p:val>
                                        </p:tav>
                                        <p:tav tm="100000">
                                          <p:val>
                                            <p:fltVal val="1"/>
                                          </p:val>
                                        </p:tav>
                                      </p:tavLst>
                                    </p:anim>
                                    <p:anim calcmode="lin" valueType="num">
                                      <p:cBhvr>
                                        <p:cTn id="63" dur="2000" fill="hold"/>
                                        <p:tgtEl>
                                          <p:spTgt spid="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2000"/>
                                        <p:tgtEl>
                                          <p:spTgt spid="25"/>
                                        </p:tgtEl>
                                      </p:cBhvr>
                                    </p:animEffect>
                                    <p:anim calcmode="lin" valueType="num">
                                      <p:cBhvr>
                                        <p:cTn id="67" dur="2000" fill="hold"/>
                                        <p:tgtEl>
                                          <p:spTgt spid="25"/>
                                        </p:tgtEl>
                                        <p:attrNameLst>
                                          <p:attrName>ppt_w</p:attrName>
                                        </p:attrNameLst>
                                      </p:cBhvr>
                                      <p:tavLst>
                                        <p:tav tm="0" fmla="#ppt_w*sin(2.5*pi*$)">
                                          <p:val>
                                            <p:fltVal val="0"/>
                                          </p:val>
                                        </p:tav>
                                        <p:tav tm="100000">
                                          <p:val>
                                            <p:fltVal val="1"/>
                                          </p:val>
                                        </p:tav>
                                      </p:tavLst>
                                    </p:anim>
                                    <p:anim calcmode="lin" valueType="num">
                                      <p:cBhvr>
                                        <p:cTn id="68" dur="2000" fill="hold"/>
                                        <p:tgtEl>
                                          <p:spTgt spid="25"/>
                                        </p:tgtEl>
                                        <p:attrNameLst>
                                          <p:attrName>ppt_h</p:attrName>
                                        </p:attrNameLst>
                                      </p:cBhvr>
                                      <p:tavLst>
                                        <p:tav tm="0">
                                          <p:val>
                                            <p:strVal val="#ppt_h"/>
                                          </p:val>
                                        </p:tav>
                                        <p:tav tm="100000">
                                          <p:val>
                                            <p:strVal val="#ppt_h"/>
                                          </p:val>
                                        </p:tav>
                                      </p:tavLst>
                                    </p:anim>
                                  </p:childTnLst>
                                </p:cTn>
                              </p:par>
                              <p:par>
                                <p:cTn id="69" presetID="45"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000"/>
                                        <p:tgtEl>
                                          <p:spTgt spid="28"/>
                                        </p:tgtEl>
                                      </p:cBhvr>
                                    </p:animEffect>
                                    <p:anim calcmode="lin" valueType="num">
                                      <p:cBhvr>
                                        <p:cTn id="72" dur="2000" fill="hold"/>
                                        <p:tgtEl>
                                          <p:spTgt spid="28"/>
                                        </p:tgtEl>
                                        <p:attrNameLst>
                                          <p:attrName>ppt_w</p:attrName>
                                        </p:attrNameLst>
                                      </p:cBhvr>
                                      <p:tavLst>
                                        <p:tav tm="0" fmla="#ppt_w*sin(2.5*pi*$)">
                                          <p:val>
                                            <p:fltVal val="0"/>
                                          </p:val>
                                        </p:tav>
                                        <p:tav tm="100000">
                                          <p:val>
                                            <p:fltVal val="1"/>
                                          </p:val>
                                        </p:tav>
                                      </p:tavLst>
                                    </p:anim>
                                    <p:anim calcmode="lin" valueType="num">
                                      <p:cBhvr>
                                        <p:cTn id="73"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5" grpId="0" animBg="1"/>
      <p:bldP spid="28" grpId="0" animBg="1"/>
      <p:bldP spid="51" grpId="0" animBg="1"/>
      <p:bldP spid="73" grpId="0" animBg="1"/>
      <p:bldP spid="80" grpId="0" animBg="1"/>
      <p:bldP spid="8" grpId="0" animBg="1"/>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1"/>
          <p:cNvSpPr>
            <a:spLocks noChangeArrowheads="1"/>
          </p:cNvSpPr>
          <p:nvPr/>
        </p:nvSpPr>
        <p:spPr bwMode="auto">
          <a:xfrm>
            <a:off x="0" y="44450"/>
            <a:ext cx="184150" cy="368300"/>
          </a:xfrm>
          <a:prstGeom prst="rect">
            <a:avLst/>
          </a:prstGeom>
          <a:noFill/>
          <a:ln w="9525">
            <a:noFill/>
            <a:miter lim="800000"/>
            <a:headEnd/>
            <a:tailEnd/>
          </a:ln>
        </p:spPr>
        <p:txBody>
          <a:bodyPr wrap="none" lIns="91436" tIns="45718" rIns="91436" bIns="45718" anchor="ctr">
            <a:spAutoFit/>
          </a:bodyPr>
          <a:lstStyle/>
          <a:p>
            <a:pPr>
              <a:tabLst>
                <a:tab pos="1636713" algn="l"/>
              </a:tabLst>
            </a:pPr>
            <a:endParaRPr lang="en-US">
              <a:cs typeface="Arial" charset="0"/>
            </a:endParaRPr>
          </a:p>
        </p:txBody>
      </p:sp>
      <p:graphicFrame>
        <p:nvGraphicFramePr>
          <p:cNvPr id="11" name="Tabela 10"/>
          <p:cNvGraphicFramePr>
            <a:graphicFrameLocks noGrp="1"/>
          </p:cNvGraphicFramePr>
          <p:nvPr>
            <p:extLst>
              <p:ext uri="{D42A27DB-BD31-4B8C-83A1-F6EECF244321}">
                <p14:modId xmlns:p14="http://schemas.microsoft.com/office/powerpoint/2010/main" val="2750852207"/>
              </p:ext>
            </p:extLst>
          </p:nvPr>
        </p:nvGraphicFramePr>
        <p:xfrm>
          <a:off x="755576" y="692696"/>
          <a:ext cx="8280920" cy="5669280"/>
        </p:xfrm>
        <a:graphic>
          <a:graphicData uri="http://schemas.openxmlformats.org/drawingml/2006/table">
            <a:tbl>
              <a:tblPr/>
              <a:tblGrid>
                <a:gridCol w="6311718"/>
                <a:gridCol w="1046708"/>
                <a:gridCol w="922494"/>
              </a:tblGrid>
              <a:tr h="142421">
                <a:tc gridSpan="3">
                  <a:txBody>
                    <a:bodyPr/>
                    <a:lstStyle/>
                    <a:p>
                      <a:pPr algn="ctr">
                        <a:lnSpc>
                          <a:spcPct val="115000"/>
                        </a:lnSpc>
                        <a:spcAft>
                          <a:spcPts val="0"/>
                        </a:spcAft>
                      </a:pPr>
                      <a:r>
                        <a:rPr lang="pt-BR" sz="1000" dirty="0">
                          <a:latin typeface="Times New Roman"/>
                          <a:ea typeface="Times New Roman"/>
                        </a:rPr>
                        <a:t>&lt;ENTE DA FEDERAÇÃO&gt;</a:t>
                      </a:r>
                      <a:endParaRPr lang="pt-BR" sz="1800" dirty="0">
                        <a:latin typeface="Times New Roman"/>
                        <a:ea typeface="Times New Roman"/>
                      </a:endParaRPr>
                    </a:p>
                  </a:txBody>
                  <a:tcPr marL="16874" marR="16874" marT="0" marB="0">
                    <a:lnL>
                      <a:noFill/>
                    </a:lnL>
                    <a:lnR>
                      <a:noFill/>
                    </a:lnR>
                    <a:lnT>
                      <a:noFill/>
                    </a:lnT>
                    <a:lnB>
                      <a:noFill/>
                    </a:lnB>
                  </a:tcPr>
                </a:tc>
                <a:tc hMerge="1">
                  <a:txBody>
                    <a:bodyPr/>
                    <a:lstStyle/>
                    <a:p>
                      <a:endParaRPr lang="pt-BR"/>
                    </a:p>
                  </a:txBody>
                  <a:tcPr/>
                </a:tc>
                <a:tc hMerge="1">
                  <a:txBody>
                    <a:bodyPr/>
                    <a:lstStyle/>
                    <a:p>
                      <a:endParaRPr lang="pt-BR"/>
                    </a:p>
                  </a:txBody>
                  <a:tcPr/>
                </a:tc>
              </a:tr>
              <a:tr h="142421">
                <a:tc gridSpan="3">
                  <a:txBody>
                    <a:bodyPr/>
                    <a:lstStyle/>
                    <a:p>
                      <a:pPr algn="ctr">
                        <a:lnSpc>
                          <a:spcPct val="115000"/>
                        </a:lnSpc>
                        <a:spcAft>
                          <a:spcPts val="0"/>
                        </a:spcAft>
                      </a:pPr>
                      <a:r>
                        <a:rPr lang="pt-BR" sz="1000">
                          <a:latin typeface="Times New Roman"/>
                          <a:ea typeface="Times New Roman"/>
                        </a:rPr>
                        <a:t>DEMONSTRAÇÃO DAS VARIAÇÕES PATRIMONIAIS</a:t>
                      </a:r>
                      <a:endParaRPr lang="pt-BR" sz="1800">
                        <a:latin typeface="Times New Roman"/>
                        <a:ea typeface="Times New Roman"/>
                      </a:endParaRPr>
                    </a:p>
                  </a:txBody>
                  <a:tcPr marL="16874" marR="16874" marT="0" marB="0">
                    <a:lnL>
                      <a:noFill/>
                    </a:lnL>
                    <a:lnR>
                      <a:noFill/>
                    </a:lnR>
                    <a:lnT>
                      <a:noFill/>
                    </a:lnT>
                    <a:lnB>
                      <a:noFill/>
                    </a:lnB>
                  </a:tcPr>
                </a:tc>
                <a:tc hMerge="1">
                  <a:txBody>
                    <a:bodyPr/>
                    <a:lstStyle/>
                    <a:p>
                      <a:endParaRPr lang="pt-BR"/>
                    </a:p>
                  </a:txBody>
                  <a:tcPr/>
                </a:tc>
                <a:tc hMerge="1">
                  <a:txBody>
                    <a:bodyPr/>
                    <a:lstStyle/>
                    <a:p>
                      <a:endParaRPr lang="pt-BR"/>
                    </a:p>
                  </a:txBody>
                  <a:tcPr/>
                </a:tc>
              </a:tr>
              <a:tr h="142421">
                <a:tc gridSpan="3">
                  <a:txBody>
                    <a:bodyPr/>
                    <a:lstStyle/>
                    <a:p>
                      <a:pPr>
                        <a:lnSpc>
                          <a:spcPct val="115000"/>
                        </a:lnSpc>
                        <a:spcAft>
                          <a:spcPts val="0"/>
                        </a:spcAft>
                      </a:pPr>
                      <a:r>
                        <a:rPr lang="pt-BR" sz="1000">
                          <a:latin typeface="Times New Roman"/>
                          <a:ea typeface="Times New Roman"/>
                        </a:rPr>
                        <a:t>EXERCÍCIO:                               PERÍODO (MÊS):                              DATA EMISSÃO:                                                    PÁGINA:</a:t>
                      </a:r>
                      <a:endParaRPr lang="pt-BR" sz="1800">
                        <a:latin typeface="Times New Roman"/>
                        <a:ea typeface="Times New Roman"/>
                      </a:endParaRPr>
                    </a:p>
                  </a:txBody>
                  <a:tcPr marL="16874" marR="16874"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239680">
                <a:tc gridSpan="3">
                  <a:txBody>
                    <a:bodyPr/>
                    <a:lstStyle/>
                    <a:p>
                      <a:pPr algn="ctr">
                        <a:lnSpc>
                          <a:spcPct val="150000"/>
                        </a:lnSpc>
                        <a:spcAft>
                          <a:spcPts val="0"/>
                        </a:spcAft>
                        <a:tabLst>
                          <a:tab pos="1638300" algn="l"/>
                        </a:tabLst>
                      </a:pPr>
                      <a:r>
                        <a:rPr lang="pt-BR" sz="1100" b="1">
                          <a:solidFill>
                            <a:srgbClr val="000000"/>
                          </a:solidFill>
                          <a:latin typeface="Times New Roman"/>
                          <a:ea typeface="Times New Roman"/>
                        </a:rPr>
                        <a:t>VARIAÇÕES PATRIMONIAIS QUANTITATIVAS</a:t>
                      </a:r>
                      <a:endParaRPr lang="pt-BR" sz="1800">
                        <a:latin typeface="Times New Roman"/>
                        <a:ea typeface="Times New Roman"/>
                      </a:endParaRPr>
                    </a:p>
                  </a:txBody>
                  <a:tcPr marL="60747" marR="60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hMerge="1">
                  <a:txBody>
                    <a:bodyPr/>
                    <a:lstStyle/>
                    <a:p>
                      <a:endParaRPr lang="pt-BR"/>
                    </a:p>
                  </a:txBody>
                  <a:tcPr/>
                </a:tc>
              </a:tr>
              <a:tr h="329559">
                <a:tc>
                  <a:txBody>
                    <a:bodyPr/>
                    <a:lstStyle/>
                    <a:p>
                      <a:pPr algn="ctr">
                        <a:lnSpc>
                          <a:spcPct val="150000"/>
                        </a:lnSpc>
                        <a:spcAft>
                          <a:spcPts val="0"/>
                        </a:spcAft>
                        <a:tabLst>
                          <a:tab pos="1638300" algn="l"/>
                        </a:tabLst>
                      </a:pPr>
                      <a:endParaRPr lang="pt-BR" sz="1800">
                        <a:latin typeface="Times New Roman"/>
                        <a:ea typeface="Times New Roman"/>
                      </a:endParaRPr>
                    </a:p>
                  </a:txBody>
                  <a:tcPr marL="60747" marR="60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tabLst>
                          <a:tab pos="1638300" algn="l"/>
                        </a:tabLst>
                      </a:pPr>
                      <a:r>
                        <a:rPr lang="pt-BR" sz="1050" b="1">
                          <a:solidFill>
                            <a:srgbClr val="000000"/>
                          </a:solidFill>
                          <a:latin typeface="Times New Roman"/>
                          <a:ea typeface="Times New Roman"/>
                        </a:rPr>
                        <a:t>Exercício</a:t>
                      </a:r>
                      <a:endParaRPr lang="pt-BR" sz="1800">
                        <a:latin typeface="Times New Roman"/>
                        <a:ea typeface="Times New Roman"/>
                      </a:endParaRPr>
                    </a:p>
                    <a:p>
                      <a:pPr algn="ctr">
                        <a:lnSpc>
                          <a:spcPct val="115000"/>
                        </a:lnSpc>
                        <a:spcAft>
                          <a:spcPts val="0"/>
                        </a:spcAft>
                        <a:tabLst>
                          <a:tab pos="1638300" algn="l"/>
                        </a:tabLst>
                      </a:pPr>
                      <a:r>
                        <a:rPr lang="pt-BR" sz="1050" b="1">
                          <a:solidFill>
                            <a:srgbClr val="000000"/>
                          </a:solidFill>
                          <a:latin typeface="Times New Roman"/>
                          <a:ea typeface="Times New Roman"/>
                        </a:rPr>
                        <a:t>Atual</a:t>
                      </a:r>
                      <a:endParaRPr lang="pt-BR" sz="1800">
                        <a:latin typeface="Times New Roman"/>
                        <a:ea typeface="Times New Roman"/>
                      </a:endParaRPr>
                    </a:p>
                  </a:txBody>
                  <a:tcPr marL="60747" marR="60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tabLst>
                          <a:tab pos="1638300" algn="l"/>
                        </a:tabLst>
                      </a:pPr>
                      <a:r>
                        <a:rPr lang="pt-BR" sz="1050" b="1">
                          <a:solidFill>
                            <a:srgbClr val="000000"/>
                          </a:solidFill>
                          <a:latin typeface="Times New Roman"/>
                          <a:ea typeface="Times New Roman"/>
                        </a:rPr>
                        <a:t>Exercício</a:t>
                      </a:r>
                      <a:endParaRPr lang="pt-BR" sz="1800">
                        <a:latin typeface="Times New Roman"/>
                        <a:ea typeface="Times New Roman"/>
                      </a:endParaRPr>
                    </a:p>
                    <a:p>
                      <a:pPr algn="ctr">
                        <a:lnSpc>
                          <a:spcPct val="115000"/>
                        </a:lnSpc>
                        <a:spcAft>
                          <a:spcPts val="0"/>
                        </a:spcAft>
                        <a:tabLst>
                          <a:tab pos="1638300" algn="l"/>
                        </a:tabLst>
                      </a:pPr>
                      <a:r>
                        <a:rPr lang="pt-BR" sz="1050" b="1">
                          <a:solidFill>
                            <a:srgbClr val="000000"/>
                          </a:solidFill>
                          <a:latin typeface="Times New Roman"/>
                          <a:ea typeface="Times New Roman"/>
                        </a:rPr>
                        <a:t>Anterior</a:t>
                      </a:r>
                      <a:endParaRPr lang="pt-BR" sz="1800">
                        <a:latin typeface="Times New Roman"/>
                        <a:ea typeface="Times New Roman"/>
                      </a:endParaRPr>
                    </a:p>
                  </a:txBody>
                  <a:tcPr marL="60747" marR="60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9640">
                <a:tc>
                  <a:txBody>
                    <a:bodyPr/>
                    <a:lstStyle/>
                    <a:p>
                      <a:pPr algn="ctr">
                        <a:lnSpc>
                          <a:spcPct val="150000"/>
                        </a:lnSpc>
                        <a:spcAft>
                          <a:spcPts val="0"/>
                        </a:spcAft>
                        <a:tabLst>
                          <a:tab pos="1638300" algn="l"/>
                        </a:tabLst>
                      </a:pPr>
                      <a:r>
                        <a:rPr lang="pt-BR" sz="1200" b="1">
                          <a:solidFill>
                            <a:srgbClr val="000000"/>
                          </a:solidFill>
                          <a:latin typeface="Times New Roman"/>
                          <a:ea typeface="Times New Roman"/>
                        </a:rPr>
                        <a:t>VARIAÇÕES PATRIMONIAIS AUMENTATIVAS</a:t>
                      </a:r>
                      <a:endParaRPr lang="pt-BR" sz="1800">
                        <a:latin typeface="Times New Roman"/>
                        <a:ea typeface="Times New Roman"/>
                      </a:endParaRPr>
                    </a:p>
                  </a:txBody>
                  <a:tcPr marL="60747" marR="60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38300" algn="l"/>
                        </a:tabLst>
                      </a:pPr>
                      <a:endParaRPr lang="pt-BR" sz="1200">
                        <a:solidFill>
                          <a:srgbClr val="000000"/>
                        </a:solidFill>
                        <a:latin typeface="Times New Roman"/>
                        <a:ea typeface="Times New Roman"/>
                      </a:endParaRPr>
                    </a:p>
                  </a:txBody>
                  <a:tcPr marL="60747" marR="60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38300" algn="l"/>
                        </a:tabLst>
                      </a:pPr>
                      <a:endParaRPr lang="pt-BR" sz="1200">
                        <a:solidFill>
                          <a:srgbClr val="000000"/>
                        </a:solidFill>
                        <a:latin typeface="Times New Roman"/>
                        <a:ea typeface="Times New Roman"/>
                      </a:endParaRPr>
                    </a:p>
                  </a:txBody>
                  <a:tcPr marL="60747" marR="607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891">
                <a:tc>
                  <a:txBody>
                    <a:bodyPr/>
                    <a:lstStyle/>
                    <a:p>
                      <a:pPr algn="just">
                        <a:lnSpc>
                          <a:spcPct val="115000"/>
                        </a:lnSpc>
                        <a:spcAft>
                          <a:spcPts val="0"/>
                        </a:spcAft>
                        <a:tabLst>
                          <a:tab pos="1638300" algn="l"/>
                        </a:tabLst>
                      </a:pPr>
                      <a:r>
                        <a:rPr lang="pt-BR" sz="1200" b="1" dirty="0">
                          <a:latin typeface="Times New Roman"/>
                          <a:ea typeface="Times New Roman"/>
                        </a:rPr>
                        <a:t>Impostos, Taxas e Contribuições De Melhoria</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Impostos</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Taxas</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Contribuições de Melhoria    </a:t>
                      </a:r>
                      <a:endParaRPr lang="pt-BR" sz="1800" dirty="0">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pt-BR" sz="1200">
                        <a:solidFill>
                          <a:srgbClr val="000000"/>
                        </a:solidFill>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3615">
                <a:tc>
                  <a:txBody>
                    <a:bodyPr/>
                    <a:lstStyle/>
                    <a:p>
                      <a:pPr algn="just">
                        <a:lnSpc>
                          <a:spcPct val="115000"/>
                        </a:lnSpc>
                        <a:spcAft>
                          <a:spcPts val="0"/>
                        </a:spcAft>
                        <a:tabLst>
                          <a:tab pos="1638300" algn="l"/>
                        </a:tabLst>
                      </a:pPr>
                      <a:r>
                        <a:rPr lang="pt-BR" sz="1200" b="1">
                          <a:latin typeface="Times New Roman"/>
                          <a:ea typeface="Times New Roman"/>
                        </a:rPr>
                        <a:t>Contribuições</a:t>
                      </a:r>
                      <a:endParaRPr lang="pt-BR" sz="1800">
                        <a:latin typeface="Times New Roman"/>
                        <a:ea typeface="Times New Roman"/>
                      </a:endParaRPr>
                    </a:p>
                    <a:p>
                      <a:pPr algn="just">
                        <a:lnSpc>
                          <a:spcPct val="115000"/>
                        </a:lnSpc>
                        <a:spcAft>
                          <a:spcPts val="0"/>
                        </a:spcAft>
                        <a:tabLst>
                          <a:tab pos="1638300" algn="l"/>
                        </a:tabLst>
                      </a:pPr>
                      <a:r>
                        <a:rPr lang="pt-BR" sz="1200">
                          <a:latin typeface="Times New Roman"/>
                          <a:ea typeface="Times New Roman"/>
                        </a:rPr>
                        <a:t>Contribuições Sociais</a:t>
                      </a:r>
                      <a:endParaRPr lang="pt-BR" sz="1800">
                        <a:latin typeface="Times New Roman"/>
                        <a:ea typeface="Times New Roman"/>
                      </a:endParaRPr>
                    </a:p>
                    <a:p>
                      <a:pPr algn="just">
                        <a:lnSpc>
                          <a:spcPct val="115000"/>
                        </a:lnSpc>
                        <a:spcAft>
                          <a:spcPts val="0"/>
                        </a:spcAft>
                        <a:tabLst>
                          <a:tab pos="1638300" algn="l"/>
                        </a:tabLst>
                      </a:pPr>
                      <a:r>
                        <a:rPr lang="pt-BR" sz="1200">
                          <a:latin typeface="Times New Roman"/>
                          <a:ea typeface="Times New Roman"/>
                        </a:rPr>
                        <a:t>Contribuições de Intervenção no Domínio Econômico</a:t>
                      </a:r>
                      <a:endParaRPr lang="pt-BR" sz="1800">
                        <a:latin typeface="Times New Roman"/>
                        <a:ea typeface="Times New Roman"/>
                      </a:endParaRPr>
                    </a:p>
                    <a:p>
                      <a:pPr algn="just">
                        <a:lnSpc>
                          <a:spcPct val="115000"/>
                        </a:lnSpc>
                        <a:spcAft>
                          <a:spcPts val="0"/>
                        </a:spcAft>
                        <a:tabLst>
                          <a:tab pos="1638300" algn="l"/>
                        </a:tabLst>
                      </a:pPr>
                      <a:r>
                        <a:rPr lang="pt-BR" sz="1200">
                          <a:latin typeface="Times New Roman"/>
                          <a:ea typeface="Times New Roman"/>
                        </a:rPr>
                        <a:t>Contribuição de Iluminação Publica</a:t>
                      </a:r>
                      <a:endParaRPr lang="pt-BR" sz="1800">
                        <a:latin typeface="Times New Roman"/>
                        <a:ea typeface="Times New Roman"/>
                      </a:endParaRPr>
                    </a:p>
                    <a:p>
                      <a:pPr algn="just">
                        <a:lnSpc>
                          <a:spcPct val="115000"/>
                        </a:lnSpc>
                        <a:spcAft>
                          <a:spcPts val="0"/>
                        </a:spcAft>
                        <a:tabLst>
                          <a:tab pos="1638300" algn="l"/>
                        </a:tabLst>
                      </a:pPr>
                      <a:r>
                        <a:rPr lang="pt-BR" sz="1200">
                          <a:latin typeface="Times New Roman"/>
                          <a:ea typeface="Times New Roman"/>
                        </a:rPr>
                        <a:t>Contribuições de Interesse das Categorias Profissionais</a:t>
                      </a:r>
                      <a:endParaRPr lang="pt-BR" sz="1800">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891">
                <a:tc>
                  <a:txBody>
                    <a:bodyPr/>
                    <a:lstStyle/>
                    <a:p>
                      <a:pPr algn="just">
                        <a:lnSpc>
                          <a:spcPct val="115000"/>
                        </a:lnSpc>
                        <a:spcAft>
                          <a:spcPts val="0"/>
                        </a:spcAft>
                        <a:tabLst>
                          <a:tab pos="1638300" algn="l"/>
                        </a:tabLst>
                      </a:pPr>
                      <a:r>
                        <a:rPr lang="pt-BR" sz="1200" b="1" dirty="0">
                          <a:latin typeface="Times New Roman"/>
                          <a:ea typeface="Times New Roman"/>
                        </a:rPr>
                        <a:t>Exploração e Venda de Bens, Serviços e Direitos</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Venda de Mercadorias</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Venda de Produtos</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Exploração de Bens e Direitos e Prestação De Serviços</a:t>
                      </a:r>
                      <a:endParaRPr lang="pt-BR" sz="1800" dirty="0">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061">
                <a:tc>
                  <a:txBody>
                    <a:bodyPr/>
                    <a:lstStyle/>
                    <a:p>
                      <a:pPr algn="just">
                        <a:lnSpc>
                          <a:spcPct val="115000"/>
                        </a:lnSpc>
                        <a:spcAft>
                          <a:spcPts val="0"/>
                        </a:spcAft>
                        <a:tabLst>
                          <a:tab pos="1638300" algn="l"/>
                        </a:tabLst>
                      </a:pPr>
                      <a:r>
                        <a:rPr lang="pt-BR" sz="1200" b="1" dirty="0">
                          <a:latin typeface="Times New Roman"/>
                          <a:ea typeface="Times New Roman"/>
                        </a:rPr>
                        <a:t>Variações Patrimoniais Aumentativas Financeiras</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Juros e Encargos de Empréstimos e Financiamentos Concedidos</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Juros e Encargos de Mora</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Variações Monetárias e Cambiais</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Descontos Financeiros Obtidos</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Remuneração de Depósitos Bancários e Aplicações Financeiras</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Outras Variações Patrimoniais Aumentativas – Financeiras</a:t>
                      </a:r>
                      <a:endParaRPr lang="pt-BR" sz="1800" dirty="0">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dirty="0">
                        <a:solidFill>
                          <a:srgbClr val="000000"/>
                        </a:solidFill>
                        <a:latin typeface="Times New Roman"/>
                        <a:ea typeface="Times New Roman"/>
                      </a:endParaRPr>
                    </a:p>
                  </a:txBody>
                  <a:tcPr marL="60747" marR="6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782858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1"/>
          <p:cNvSpPr>
            <a:spLocks noChangeArrowheads="1"/>
          </p:cNvSpPr>
          <p:nvPr/>
        </p:nvSpPr>
        <p:spPr bwMode="auto">
          <a:xfrm>
            <a:off x="0" y="44450"/>
            <a:ext cx="184150" cy="368300"/>
          </a:xfrm>
          <a:prstGeom prst="rect">
            <a:avLst/>
          </a:prstGeom>
          <a:noFill/>
          <a:ln w="9525">
            <a:noFill/>
            <a:miter lim="800000"/>
            <a:headEnd/>
            <a:tailEnd/>
          </a:ln>
        </p:spPr>
        <p:txBody>
          <a:bodyPr wrap="none" lIns="91436" tIns="45718" rIns="91436" bIns="45718" anchor="ctr">
            <a:spAutoFit/>
          </a:bodyPr>
          <a:lstStyle/>
          <a:p>
            <a:pPr>
              <a:tabLst>
                <a:tab pos="1636713" algn="l"/>
              </a:tabLst>
            </a:pPr>
            <a:endParaRPr lang="en-US">
              <a:cs typeface="Arial" charset="0"/>
            </a:endParaRPr>
          </a:p>
        </p:txBody>
      </p:sp>
      <p:graphicFrame>
        <p:nvGraphicFramePr>
          <p:cNvPr id="7" name="Tabela 6"/>
          <p:cNvGraphicFramePr>
            <a:graphicFrameLocks noGrp="1"/>
          </p:cNvGraphicFramePr>
          <p:nvPr>
            <p:extLst>
              <p:ext uri="{D42A27DB-BD31-4B8C-83A1-F6EECF244321}">
                <p14:modId xmlns:p14="http://schemas.microsoft.com/office/powerpoint/2010/main" val="3035230300"/>
              </p:ext>
            </p:extLst>
          </p:nvPr>
        </p:nvGraphicFramePr>
        <p:xfrm>
          <a:off x="755576" y="987512"/>
          <a:ext cx="8280920" cy="5321808"/>
        </p:xfrm>
        <a:graphic>
          <a:graphicData uri="http://schemas.openxmlformats.org/drawingml/2006/table">
            <a:tbl>
              <a:tblPr/>
              <a:tblGrid>
                <a:gridCol w="6311719"/>
                <a:gridCol w="1046707"/>
                <a:gridCol w="922494"/>
              </a:tblGrid>
              <a:tr h="267246">
                <a:tc>
                  <a:txBody>
                    <a:bodyPr/>
                    <a:lstStyle/>
                    <a:p>
                      <a:pPr algn="ctr">
                        <a:lnSpc>
                          <a:spcPct val="150000"/>
                        </a:lnSpc>
                        <a:spcAft>
                          <a:spcPts val="0"/>
                        </a:spcAft>
                        <a:tabLst>
                          <a:tab pos="1638300" algn="l"/>
                        </a:tabLst>
                      </a:pPr>
                      <a:r>
                        <a:rPr lang="pt-BR" sz="1200" b="1" dirty="0">
                          <a:solidFill>
                            <a:srgbClr val="000000"/>
                          </a:solidFill>
                          <a:latin typeface="Times New Roman"/>
                          <a:ea typeface="Times New Roman"/>
                        </a:rPr>
                        <a:t>VARIAÇÕES PATRIMONIAIS DIMINUTIVAS</a:t>
                      </a:r>
                      <a:endParaRPr lang="pt-BR" sz="1800" dirty="0">
                        <a:latin typeface="Times New Roman"/>
                        <a:ea typeface="Times New Roman"/>
                      </a:endParaRPr>
                    </a:p>
                  </a:txBody>
                  <a:tcPr marL="62845" marR="628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4444">
                <a:tc>
                  <a:txBody>
                    <a:bodyPr/>
                    <a:lstStyle/>
                    <a:p>
                      <a:pPr algn="just">
                        <a:lnSpc>
                          <a:spcPct val="115000"/>
                        </a:lnSpc>
                        <a:spcAft>
                          <a:spcPts val="0"/>
                        </a:spcAft>
                        <a:tabLst>
                          <a:tab pos="1638300" algn="l"/>
                        </a:tabLst>
                      </a:pPr>
                      <a:r>
                        <a:rPr lang="pt-BR" sz="1200" b="1" dirty="0">
                          <a:latin typeface="Times New Roman"/>
                          <a:ea typeface="Times New Roman"/>
                        </a:rPr>
                        <a:t>Pessoal e Encargos</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Remuneração a Pessoal</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Encargos Patronais</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Benefícios a Pessoal</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Outras Variações Patrimoniais Diminutivas - Pessoal e Encargos</a:t>
                      </a:r>
                      <a:endParaRPr lang="pt-BR" sz="1800" dirty="0">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554">
                <a:tc>
                  <a:txBody>
                    <a:bodyPr/>
                    <a:lstStyle/>
                    <a:p>
                      <a:pPr algn="just">
                        <a:lnSpc>
                          <a:spcPct val="115000"/>
                        </a:lnSpc>
                        <a:spcAft>
                          <a:spcPts val="0"/>
                        </a:spcAft>
                        <a:tabLst>
                          <a:tab pos="1638300" algn="l"/>
                        </a:tabLst>
                      </a:pPr>
                      <a:r>
                        <a:rPr lang="pt-BR" sz="1200" b="1">
                          <a:latin typeface="Times New Roman"/>
                          <a:ea typeface="Times New Roman"/>
                        </a:rPr>
                        <a:t>Benefícios Previdenciários </a:t>
                      </a:r>
                      <a:endParaRPr lang="pt-BR" sz="1800">
                        <a:latin typeface="Times New Roman"/>
                        <a:ea typeface="Times New Roman"/>
                      </a:endParaRPr>
                    </a:p>
                    <a:p>
                      <a:pPr algn="just">
                        <a:lnSpc>
                          <a:spcPct val="115000"/>
                        </a:lnSpc>
                        <a:spcAft>
                          <a:spcPts val="0"/>
                        </a:spcAft>
                        <a:tabLst>
                          <a:tab pos="1638300" algn="l"/>
                        </a:tabLst>
                      </a:pPr>
                      <a:r>
                        <a:rPr lang="pt-BR" sz="1200">
                          <a:solidFill>
                            <a:srgbClr val="000000"/>
                          </a:solidFill>
                          <a:latin typeface="Times New Roman"/>
                          <a:ea typeface="Times New Roman"/>
                        </a:rPr>
                        <a:t>Aposentadorias e Reformas</a:t>
                      </a:r>
                      <a:endParaRPr lang="pt-BR" sz="1800">
                        <a:latin typeface="Times New Roman"/>
                        <a:ea typeface="Times New Roman"/>
                      </a:endParaRPr>
                    </a:p>
                    <a:p>
                      <a:pPr algn="just">
                        <a:lnSpc>
                          <a:spcPct val="115000"/>
                        </a:lnSpc>
                        <a:spcAft>
                          <a:spcPts val="0"/>
                        </a:spcAft>
                        <a:tabLst>
                          <a:tab pos="1638300" algn="l"/>
                        </a:tabLst>
                      </a:pPr>
                      <a:r>
                        <a:rPr lang="pt-BR" sz="1200">
                          <a:solidFill>
                            <a:srgbClr val="000000"/>
                          </a:solidFill>
                          <a:latin typeface="Times New Roman"/>
                          <a:ea typeface="Times New Roman"/>
                        </a:rPr>
                        <a:t>Pensões</a:t>
                      </a:r>
                      <a:endParaRPr lang="pt-BR" sz="1800">
                        <a:latin typeface="Times New Roman"/>
                        <a:ea typeface="Times New Roman"/>
                      </a:endParaRPr>
                    </a:p>
                    <a:p>
                      <a:pPr algn="just">
                        <a:lnSpc>
                          <a:spcPct val="115000"/>
                        </a:lnSpc>
                        <a:spcAft>
                          <a:spcPts val="0"/>
                        </a:spcAft>
                        <a:tabLst>
                          <a:tab pos="1638300" algn="l"/>
                        </a:tabLst>
                      </a:pPr>
                      <a:r>
                        <a:rPr lang="pt-BR" sz="1200">
                          <a:solidFill>
                            <a:srgbClr val="000000"/>
                          </a:solidFill>
                          <a:latin typeface="Times New Roman"/>
                          <a:ea typeface="Times New Roman"/>
                        </a:rPr>
                        <a:t>Outros Benefícios Previdenciários </a:t>
                      </a:r>
                      <a:endParaRPr lang="pt-BR" sz="1800">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4444">
                <a:tc>
                  <a:txBody>
                    <a:bodyPr/>
                    <a:lstStyle/>
                    <a:p>
                      <a:pPr algn="just">
                        <a:lnSpc>
                          <a:spcPct val="115000"/>
                        </a:lnSpc>
                        <a:spcAft>
                          <a:spcPts val="0"/>
                        </a:spcAft>
                        <a:tabLst>
                          <a:tab pos="1638300" algn="l"/>
                        </a:tabLst>
                      </a:pPr>
                      <a:r>
                        <a:rPr lang="pt-BR" sz="1200" b="1" dirty="0">
                          <a:latin typeface="Times New Roman"/>
                          <a:ea typeface="Times New Roman"/>
                        </a:rPr>
                        <a:t>Benefícios Assistenciais</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Benefícios de Prestação Continuada</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Benefícios Eventuais</a:t>
                      </a:r>
                      <a:endParaRPr lang="pt-BR" sz="1800" dirty="0">
                        <a:latin typeface="Times New Roman"/>
                        <a:ea typeface="Times New Roman"/>
                      </a:endParaRPr>
                    </a:p>
                    <a:p>
                      <a:pPr algn="just">
                        <a:lnSpc>
                          <a:spcPct val="115000"/>
                        </a:lnSpc>
                        <a:spcAft>
                          <a:spcPts val="0"/>
                        </a:spcAft>
                        <a:tabLst>
                          <a:tab pos="1638300" algn="l"/>
                        </a:tabLst>
                      </a:pPr>
                      <a:r>
                        <a:rPr lang="pt-BR" sz="1200" dirty="0">
                          <a:solidFill>
                            <a:srgbClr val="000000"/>
                          </a:solidFill>
                          <a:latin typeface="Times New Roman"/>
                          <a:ea typeface="Times New Roman"/>
                        </a:rPr>
                        <a:t>Políticas Publicas de Transferência de Renda</a:t>
                      </a:r>
                      <a:endParaRPr lang="pt-BR" sz="1800" dirty="0">
                        <a:latin typeface="Times New Roman"/>
                        <a:ea typeface="Times New Roman"/>
                      </a:endParaRPr>
                    </a:p>
                    <a:p>
                      <a:pPr algn="just">
                        <a:lnSpc>
                          <a:spcPct val="115000"/>
                        </a:lnSpc>
                        <a:spcAft>
                          <a:spcPts val="0"/>
                        </a:spcAft>
                        <a:tabLst>
                          <a:tab pos="1638300" algn="l"/>
                        </a:tabLst>
                      </a:pPr>
                      <a:r>
                        <a:rPr lang="pt-BR" sz="1200" dirty="0">
                          <a:latin typeface="Times New Roman"/>
                          <a:ea typeface="Times New Roman"/>
                        </a:rPr>
                        <a:t>Outros Benefícios Assistenciais</a:t>
                      </a:r>
                      <a:endParaRPr lang="pt-BR" sz="1800" dirty="0">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554">
                <a:tc>
                  <a:txBody>
                    <a:bodyPr/>
                    <a:lstStyle/>
                    <a:p>
                      <a:pPr algn="just">
                        <a:lnSpc>
                          <a:spcPct val="115000"/>
                        </a:lnSpc>
                        <a:spcAft>
                          <a:spcPts val="0"/>
                        </a:spcAft>
                        <a:tabLst>
                          <a:tab pos="1638300" algn="l"/>
                        </a:tabLst>
                      </a:pPr>
                      <a:r>
                        <a:rPr lang="pt-BR" sz="1200" b="1">
                          <a:latin typeface="Times New Roman"/>
                          <a:ea typeface="Times New Roman"/>
                        </a:rPr>
                        <a:t>Uso de Bens, Serviços e Consumo de Capital Fixo</a:t>
                      </a:r>
                      <a:endParaRPr lang="pt-BR" sz="1800">
                        <a:latin typeface="Times New Roman"/>
                        <a:ea typeface="Times New Roman"/>
                      </a:endParaRPr>
                    </a:p>
                    <a:p>
                      <a:pPr algn="just">
                        <a:lnSpc>
                          <a:spcPct val="115000"/>
                        </a:lnSpc>
                        <a:spcAft>
                          <a:spcPts val="0"/>
                        </a:spcAft>
                        <a:tabLst>
                          <a:tab pos="1638300" algn="l"/>
                        </a:tabLst>
                      </a:pPr>
                      <a:r>
                        <a:rPr lang="pt-BR" sz="1200">
                          <a:latin typeface="Times New Roman"/>
                          <a:ea typeface="Times New Roman"/>
                        </a:rPr>
                        <a:t>Uso De Material de Consumo</a:t>
                      </a:r>
                      <a:endParaRPr lang="pt-BR" sz="1800">
                        <a:latin typeface="Times New Roman"/>
                        <a:ea typeface="Times New Roman"/>
                      </a:endParaRPr>
                    </a:p>
                    <a:p>
                      <a:pPr algn="just">
                        <a:lnSpc>
                          <a:spcPct val="115000"/>
                        </a:lnSpc>
                        <a:spcAft>
                          <a:spcPts val="0"/>
                        </a:spcAft>
                        <a:tabLst>
                          <a:tab pos="1638300" algn="l"/>
                        </a:tabLst>
                      </a:pPr>
                      <a:r>
                        <a:rPr lang="pt-BR" sz="1200">
                          <a:latin typeface="Times New Roman"/>
                          <a:ea typeface="Times New Roman"/>
                        </a:rPr>
                        <a:t>Serviços</a:t>
                      </a:r>
                      <a:endParaRPr lang="pt-BR" sz="1800">
                        <a:latin typeface="Times New Roman"/>
                        <a:ea typeface="Times New Roman"/>
                      </a:endParaRPr>
                    </a:p>
                    <a:p>
                      <a:pPr algn="just">
                        <a:lnSpc>
                          <a:spcPct val="115000"/>
                        </a:lnSpc>
                        <a:spcAft>
                          <a:spcPts val="0"/>
                        </a:spcAft>
                        <a:tabLst>
                          <a:tab pos="1638300" algn="l"/>
                        </a:tabLst>
                      </a:pPr>
                      <a:r>
                        <a:rPr lang="pt-BR" sz="1200">
                          <a:latin typeface="Times New Roman"/>
                          <a:ea typeface="Times New Roman"/>
                        </a:rPr>
                        <a:t>Depreciação, Amortização de Exaustão</a:t>
                      </a:r>
                      <a:endParaRPr lang="pt-BR" sz="1800">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333">
                <a:tc>
                  <a:txBody>
                    <a:bodyPr/>
                    <a:lstStyle/>
                    <a:p>
                      <a:pPr algn="just">
                        <a:lnSpc>
                          <a:spcPct val="115000"/>
                        </a:lnSpc>
                        <a:spcAft>
                          <a:spcPts val="0"/>
                        </a:spcAft>
                        <a:tabLst>
                          <a:tab pos="449580" algn="l"/>
                          <a:tab pos="1638300" algn="l"/>
                        </a:tabLst>
                      </a:pPr>
                      <a:r>
                        <a:rPr lang="pt-BR" sz="1200" b="1">
                          <a:latin typeface="Times New Roman"/>
                          <a:ea typeface="Times New Roman"/>
                        </a:rPr>
                        <a:t>Variações Patrimoniais Diminutivas Financeiras</a:t>
                      </a:r>
                      <a:endParaRPr lang="pt-BR" sz="1800">
                        <a:latin typeface="Times New Roman"/>
                        <a:ea typeface="Times New Roman"/>
                      </a:endParaRPr>
                    </a:p>
                    <a:p>
                      <a:pPr algn="just">
                        <a:lnSpc>
                          <a:spcPct val="115000"/>
                        </a:lnSpc>
                        <a:spcAft>
                          <a:spcPts val="0"/>
                        </a:spcAft>
                        <a:tabLst>
                          <a:tab pos="449580" algn="l"/>
                          <a:tab pos="1638300" algn="l"/>
                        </a:tabLst>
                      </a:pPr>
                      <a:r>
                        <a:rPr lang="pt-BR" sz="1200">
                          <a:latin typeface="Times New Roman"/>
                          <a:ea typeface="Times New Roman"/>
                        </a:rPr>
                        <a:t>Juros e Encargos de Empréstimos e Financiamentos Obtidos</a:t>
                      </a:r>
                      <a:endParaRPr lang="pt-BR" sz="1800">
                        <a:latin typeface="Times New Roman"/>
                        <a:ea typeface="Times New Roman"/>
                      </a:endParaRPr>
                    </a:p>
                    <a:p>
                      <a:pPr algn="just">
                        <a:lnSpc>
                          <a:spcPct val="115000"/>
                        </a:lnSpc>
                        <a:spcAft>
                          <a:spcPts val="0"/>
                        </a:spcAft>
                        <a:tabLst>
                          <a:tab pos="449580" algn="l"/>
                          <a:tab pos="1638300" algn="l"/>
                        </a:tabLst>
                      </a:pPr>
                      <a:r>
                        <a:rPr lang="pt-BR" sz="1200">
                          <a:latin typeface="Times New Roman"/>
                          <a:ea typeface="Times New Roman"/>
                        </a:rPr>
                        <a:t>Juros e Encargos de Mora</a:t>
                      </a:r>
                      <a:endParaRPr lang="pt-BR" sz="1800">
                        <a:latin typeface="Times New Roman"/>
                        <a:ea typeface="Times New Roman"/>
                      </a:endParaRPr>
                    </a:p>
                    <a:p>
                      <a:pPr algn="just">
                        <a:lnSpc>
                          <a:spcPct val="115000"/>
                        </a:lnSpc>
                        <a:spcAft>
                          <a:spcPts val="0"/>
                        </a:spcAft>
                        <a:tabLst>
                          <a:tab pos="449580" algn="l"/>
                          <a:tab pos="1638300" algn="l"/>
                        </a:tabLst>
                      </a:pPr>
                      <a:r>
                        <a:rPr lang="pt-BR" sz="1200">
                          <a:latin typeface="Times New Roman"/>
                          <a:ea typeface="Times New Roman"/>
                        </a:rPr>
                        <a:t>Variações Monetárias e Cambiais</a:t>
                      </a:r>
                      <a:endParaRPr lang="pt-BR" sz="1800">
                        <a:latin typeface="Times New Roman"/>
                        <a:ea typeface="Times New Roman"/>
                      </a:endParaRPr>
                    </a:p>
                    <a:p>
                      <a:pPr algn="just">
                        <a:lnSpc>
                          <a:spcPct val="115000"/>
                        </a:lnSpc>
                        <a:spcAft>
                          <a:spcPts val="0"/>
                        </a:spcAft>
                        <a:tabLst>
                          <a:tab pos="449580" algn="l"/>
                          <a:tab pos="1638300" algn="l"/>
                        </a:tabLst>
                      </a:pPr>
                      <a:r>
                        <a:rPr lang="pt-BR" sz="1200">
                          <a:latin typeface="Times New Roman"/>
                          <a:ea typeface="Times New Roman"/>
                        </a:rPr>
                        <a:t>Descontos Financeiros Concedidos</a:t>
                      </a:r>
                      <a:endParaRPr lang="pt-BR" sz="1800">
                        <a:latin typeface="Times New Roman"/>
                        <a:ea typeface="Times New Roman"/>
                      </a:endParaRPr>
                    </a:p>
                    <a:p>
                      <a:pPr algn="just">
                        <a:lnSpc>
                          <a:spcPct val="115000"/>
                        </a:lnSpc>
                        <a:spcAft>
                          <a:spcPts val="0"/>
                        </a:spcAft>
                        <a:tabLst>
                          <a:tab pos="449580" algn="l"/>
                          <a:tab pos="1638300" algn="l"/>
                        </a:tabLst>
                      </a:pPr>
                      <a:r>
                        <a:rPr lang="pt-BR" sz="1200">
                          <a:latin typeface="Times New Roman"/>
                          <a:ea typeface="Times New Roman"/>
                        </a:rPr>
                        <a:t>Outras Variações Patrimoniais Diminutivas – Financeiras</a:t>
                      </a:r>
                      <a:endParaRPr lang="pt-BR" sz="1800">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638300" algn="l"/>
                        </a:tabLst>
                      </a:pPr>
                      <a:endParaRPr lang="pt-BR" sz="1200" dirty="0">
                        <a:solidFill>
                          <a:srgbClr val="000000"/>
                        </a:solidFill>
                        <a:latin typeface="Times New Roman"/>
                        <a:ea typeface="Times New Roman"/>
                      </a:endParaRPr>
                    </a:p>
                  </a:txBody>
                  <a:tcPr marL="62845" marR="62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50102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txBox="1">
            <a:spLocks/>
          </p:cNvSpPr>
          <p:nvPr/>
        </p:nvSpPr>
        <p:spPr>
          <a:xfrm>
            <a:off x="3275856" y="1565776"/>
            <a:ext cx="5540437"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lgn="ctr"/>
            <a:r>
              <a:rPr lang="en-US" sz="5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CONTABILIDADE PÚBLICA</a:t>
            </a:r>
            <a:endParaRPr lang="en-US" sz="5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sp>
        <p:nvSpPr>
          <p:cNvPr id="5" name="Text Box 1032"/>
          <p:cNvSpPr txBox="1">
            <a:spLocks noChangeArrowheads="1"/>
          </p:cNvSpPr>
          <p:nvPr/>
        </p:nvSpPr>
        <p:spPr bwMode="auto">
          <a:xfrm>
            <a:off x="3304424" y="3393577"/>
            <a:ext cx="5328592" cy="2483693"/>
          </a:xfrm>
          <a:prstGeom prst="rect">
            <a:avLst/>
          </a:prstGeom>
          <a:noFill/>
          <a:ln w="9525">
            <a:noFill/>
            <a:miter lim="800000"/>
            <a:headEnd/>
            <a:tailEnd/>
          </a:ln>
          <a:effectLst/>
        </p:spPr>
        <p:txBody>
          <a:bodyPr wrap="square">
            <a:spAutoFit/>
          </a:bodyPr>
          <a:lstStyle/>
          <a:p>
            <a:pPr algn="ctr" eaLnBrk="0" hangingPunct="0">
              <a:lnSpc>
                <a:spcPct val="150000"/>
              </a:lnSpc>
              <a:defRPr/>
            </a:pPr>
            <a:r>
              <a:rPr lang="pt-BR" sz="3600" b="1" kern="1600" dirty="0" smtClean="0">
                <a:solidFill>
                  <a:schemeClr val="tx2"/>
                </a:solidFill>
                <a:latin typeface="Franklin Gothic Demi Cond" panose="020B0706030402020204" pitchFamily="34" charset="0"/>
              </a:rPr>
              <a:t>O QUE FAZER?</a:t>
            </a:r>
          </a:p>
          <a:p>
            <a:pPr algn="ctr" eaLnBrk="0" hangingPunct="0">
              <a:lnSpc>
                <a:spcPct val="150000"/>
              </a:lnSpc>
              <a:defRPr/>
            </a:pPr>
            <a:r>
              <a:rPr lang="pt-BR" sz="3600" b="1" kern="1600" dirty="0" smtClean="0">
                <a:solidFill>
                  <a:schemeClr val="tx2"/>
                </a:solidFill>
                <a:latin typeface="Franklin Gothic Demi Cond" panose="020B0706030402020204" pitchFamily="34" charset="0"/>
              </a:rPr>
              <a:t>COMO FAZER?</a:t>
            </a:r>
          </a:p>
          <a:p>
            <a:pPr algn="ctr" eaLnBrk="0" hangingPunct="0">
              <a:lnSpc>
                <a:spcPct val="150000"/>
              </a:lnSpc>
              <a:defRPr/>
            </a:pPr>
            <a:r>
              <a:rPr lang="pt-BR" sz="3600" b="1" kern="1600" dirty="0" smtClean="0">
                <a:solidFill>
                  <a:schemeClr val="tx2"/>
                </a:solidFill>
                <a:latin typeface="Franklin Gothic Demi Cond" panose="020B0706030402020204" pitchFamily="34" charset="0"/>
              </a:rPr>
              <a:t>QUANDO FAZER?</a:t>
            </a:r>
            <a:endParaRPr lang="pt-BR" sz="3600" b="1" kern="1600" dirty="0">
              <a:solidFill>
                <a:schemeClr val="bg1"/>
              </a:solidFill>
              <a:latin typeface="Franklin Gothic Demi Cond" panose="020B0706030402020204" pitchFamily="34" charset="0"/>
            </a:endParaRPr>
          </a:p>
        </p:txBody>
      </p:sp>
      <p:pic>
        <p:nvPicPr>
          <p:cNvPr id="7" name="Imagem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68344" y="5208331"/>
            <a:ext cx="1012615" cy="1337879"/>
          </a:xfrm>
          <a:prstGeom prst="rect">
            <a:avLst/>
          </a:prstGeom>
        </p:spPr>
      </p:pic>
    </p:spTree>
    <p:extLst>
      <p:ext uri="{BB962C8B-B14F-4D97-AF65-F5344CB8AC3E}">
        <p14:creationId xmlns:p14="http://schemas.microsoft.com/office/powerpoint/2010/main" val="351816509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de cantos arredondados 8"/>
          <p:cNvSpPr/>
          <p:nvPr/>
        </p:nvSpPr>
        <p:spPr>
          <a:xfrm>
            <a:off x="611560" y="2708920"/>
            <a:ext cx="1008112" cy="5040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Ativo</a:t>
            </a:r>
            <a:endParaRPr lang="pt-BR" b="1" dirty="0">
              <a:solidFill>
                <a:schemeClr val="bg1"/>
              </a:solidFill>
            </a:endParaRPr>
          </a:p>
        </p:txBody>
      </p:sp>
      <p:sp>
        <p:nvSpPr>
          <p:cNvPr id="10" name="Retângulo de cantos arredondados 9"/>
          <p:cNvSpPr/>
          <p:nvPr/>
        </p:nvSpPr>
        <p:spPr>
          <a:xfrm>
            <a:off x="1979710" y="2060848"/>
            <a:ext cx="2376265" cy="5760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Ativo Circulante</a:t>
            </a:r>
            <a:endParaRPr lang="pt-BR" b="1" dirty="0">
              <a:solidFill>
                <a:schemeClr val="tx1"/>
              </a:solidFill>
            </a:endParaRPr>
          </a:p>
        </p:txBody>
      </p:sp>
      <p:sp>
        <p:nvSpPr>
          <p:cNvPr id="11" name="Retângulo de cantos arredondados 10"/>
          <p:cNvSpPr/>
          <p:nvPr/>
        </p:nvSpPr>
        <p:spPr>
          <a:xfrm>
            <a:off x="1979711" y="2996952"/>
            <a:ext cx="2376266" cy="5760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Ativo não Circulante</a:t>
            </a:r>
            <a:endParaRPr lang="pt-BR" b="1" dirty="0">
              <a:solidFill>
                <a:schemeClr val="tx1"/>
              </a:solidFill>
            </a:endParaRPr>
          </a:p>
        </p:txBody>
      </p:sp>
      <p:cxnSp>
        <p:nvCxnSpPr>
          <p:cNvPr id="16" name="Conector angulado 15"/>
          <p:cNvCxnSpPr>
            <a:stCxn id="9" idx="3"/>
            <a:endCxn id="11" idx="1"/>
          </p:cNvCxnSpPr>
          <p:nvPr/>
        </p:nvCxnSpPr>
        <p:spPr>
          <a:xfrm>
            <a:off x="1619672" y="2960948"/>
            <a:ext cx="360039" cy="324036"/>
          </a:xfrm>
          <a:prstGeom prst="bentConnector3">
            <a:avLst/>
          </a:prstGeom>
          <a:ln w="19050">
            <a:solidFill>
              <a:schemeClr val="accent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5" name="Conector angulado 4"/>
          <p:cNvCxnSpPr>
            <a:stCxn id="9" idx="3"/>
            <a:endCxn id="10" idx="1"/>
          </p:cNvCxnSpPr>
          <p:nvPr/>
        </p:nvCxnSpPr>
        <p:spPr>
          <a:xfrm flipV="1">
            <a:off x="1619672" y="2348880"/>
            <a:ext cx="360038" cy="612068"/>
          </a:xfrm>
          <a:prstGeom prst="bentConnector3">
            <a:avLst/>
          </a:prstGeom>
          <a:ln w="19050">
            <a:solidFill>
              <a:schemeClr val="accent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19" name="Retângulo de cantos arredondados 18"/>
          <p:cNvSpPr/>
          <p:nvPr/>
        </p:nvSpPr>
        <p:spPr>
          <a:xfrm>
            <a:off x="4826012" y="1556792"/>
            <a:ext cx="4067232" cy="432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smtClean="0">
                <a:solidFill>
                  <a:schemeClr val="tx1"/>
                </a:solidFill>
              </a:rPr>
              <a:t>Disponíveis </a:t>
            </a:r>
            <a:r>
              <a:rPr lang="pt-BR" sz="1600" dirty="0">
                <a:solidFill>
                  <a:schemeClr val="tx1"/>
                </a:solidFill>
              </a:rPr>
              <a:t>para realização imediata</a:t>
            </a:r>
          </a:p>
        </p:txBody>
      </p:sp>
      <p:sp>
        <p:nvSpPr>
          <p:cNvPr id="20" name="Retângulo de cantos arredondados 19"/>
          <p:cNvSpPr/>
          <p:nvPr/>
        </p:nvSpPr>
        <p:spPr>
          <a:xfrm>
            <a:off x="4826012" y="2276872"/>
            <a:ext cx="4067232" cy="5760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smtClean="0">
                <a:solidFill>
                  <a:schemeClr val="tx1"/>
                </a:solidFill>
              </a:rPr>
              <a:t>Expectativa </a:t>
            </a:r>
            <a:r>
              <a:rPr lang="pt-BR" sz="1600" dirty="0">
                <a:solidFill>
                  <a:schemeClr val="tx1"/>
                </a:solidFill>
              </a:rPr>
              <a:t>de realização até doze meses após a data das demonstrações </a:t>
            </a:r>
            <a:r>
              <a:rPr lang="pt-BR" sz="1600" dirty="0" smtClean="0">
                <a:solidFill>
                  <a:schemeClr val="tx1"/>
                </a:solidFill>
              </a:rPr>
              <a:t>contábeis</a:t>
            </a:r>
            <a:endParaRPr lang="pt-BR" sz="1600" dirty="0">
              <a:solidFill>
                <a:schemeClr val="tx1"/>
              </a:solidFill>
            </a:endParaRPr>
          </a:p>
        </p:txBody>
      </p:sp>
      <p:sp>
        <p:nvSpPr>
          <p:cNvPr id="21" name="Retângulo de cantos arredondados 20"/>
          <p:cNvSpPr/>
          <p:nvPr/>
        </p:nvSpPr>
        <p:spPr>
          <a:xfrm>
            <a:off x="4860032" y="2996952"/>
            <a:ext cx="4045768" cy="576064"/>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smtClean="0">
                <a:solidFill>
                  <a:schemeClr val="tx1"/>
                </a:solidFill>
              </a:rPr>
              <a:t>Os demais ativos não classificados como circulantes</a:t>
            </a:r>
            <a:endParaRPr lang="pt-BR" sz="1600" dirty="0">
              <a:solidFill>
                <a:schemeClr val="tx1"/>
              </a:solidFill>
            </a:endParaRPr>
          </a:p>
        </p:txBody>
      </p:sp>
      <p:cxnSp>
        <p:nvCxnSpPr>
          <p:cNvPr id="23" name="Conector angulado 22"/>
          <p:cNvCxnSpPr>
            <a:stCxn id="10" idx="3"/>
            <a:endCxn id="19" idx="1"/>
          </p:cNvCxnSpPr>
          <p:nvPr/>
        </p:nvCxnSpPr>
        <p:spPr>
          <a:xfrm flipV="1">
            <a:off x="4355975" y="1772792"/>
            <a:ext cx="470037" cy="576088"/>
          </a:xfrm>
          <a:prstGeom prst="bentConnector3">
            <a:avLst>
              <a:gd name="adj1" fmla="val 50000"/>
            </a:avLst>
          </a:prstGeom>
          <a:ln w="19050">
            <a:solidFill>
              <a:schemeClr val="accent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6" name="Conector angulado 25"/>
          <p:cNvCxnSpPr>
            <a:stCxn id="10" idx="3"/>
            <a:endCxn id="20" idx="1"/>
          </p:cNvCxnSpPr>
          <p:nvPr/>
        </p:nvCxnSpPr>
        <p:spPr>
          <a:xfrm>
            <a:off x="4355975" y="2348880"/>
            <a:ext cx="470037" cy="216024"/>
          </a:xfrm>
          <a:prstGeom prst="bentConnector3">
            <a:avLst>
              <a:gd name="adj1" fmla="val 50000"/>
            </a:avLst>
          </a:prstGeom>
          <a:ln w="19050">
            <a:solidFill>
              <a:schemeClr val="accent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45" name="Conector de seta reta 44"/>
          <p:cNvCxnSpPr>
            <a:stCxn id="11" idx="3"/>
            <a:endCxn id="21" idx="1"/>
          </p:cNvCxnSpPr>
          <p:nvPr/>
        </p:nvCxnSpPr>
        <p:spPr>
          <a:xfrm>
            <a:off x="4355977" y="3284984"/>
            <a:ext cx="504055" cy="0"/>
          </a:xfrm>
          <a:prstGeom prst="straightConnector1">
            <a:avLst/>
          </a:prstGeom>
          <a:ln w="19050">
            <a:solidFill>
              <a:schemeClr val="accent1"/>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48" name="Retângulo de cantos arredondados 47"/>
          <p:cNvSpPr/>
          <p:nvPr/>
        </p:nvSpPr>
        <p:spPr>
          <a:xfrm>
            <a:off x="611560" y="4005064"/>
            <a:ext cx="1008112" cy="64807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bg1"/>
                </a:solidFill>
              </a:rPr>
              <a:t>Passivo</a:t>
            </a:r>
            <a:endParaRPr lang="pt-BR" b="1" dirty="0">
              <a:solidFill>
                <a:schemeClr val="bg1"/>
              </a:solidFill>
            </a:endParaRPr>
          </a:p>
        </p:txBody>
      </p:sp>
      <p:sp>
        <p:nvSpPr>
          <p:cNvPr id="49" name="Retângulo de cantos arredondados 48"/>
          <p:cNvSpPr/>
          <p:nvPr/>
        </p:nvSpPr>
        <p:spPr>
          <a:xfrm>
            <a:off x="1976272" y="3717032"/>
            <a:ext cx="2376265" cy="57606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Passivo Circulante</a:t>
            </a:r>
            <a:endParaRPr lang="pt-BR" b="1" dirty="0">
              <a:solidFill>
                <a:schemeClr val="tx1"/>
              </a:solidFill>
            </a:endParaRPr>
          </a:p>
        </p:txBody>
      </p:sp>
      <p:sp>
        <p:nvSpPr>
          <p:cNvPr id="50" name="Retângulo de cantos arredondados 49"/>
          <p:cNvSpPr/>
          <p:nvPr/>
        </p:nvSpPr>
        <p:spPr>
          <a:xfrm>
            <a:off x="1979711" y="4437112"/>
            <a:ext cx="2376266" cy="57606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rPr>
              <a:t>Passivo não Circulante</a:t>
            </a:r>
            <a:endParaRPr lang="pt-BR" b="1" dirty="0">
              <a:solidFill>
                <a:schemeClr val="tx1"/>
              </a:solidFill>
            </a:endParaRPr>
          </a:p>
        </p:txBody>
      </p:sp>
      <p:cxnSp>
        <p:nvCxnSpPr>
          <p:cNvPr id="56" name="Conector de seta reta 55"/>
          <p:cNvCxnSpPr>
            <a:stCxn id="50" idx="3"/>
            <a:endCxn id="58" idx="1"/>
          </p:cNvCxnSpPr>
          <p:nvPr/>
        </p:nvCxnSpPr>
        <p:spPr>
          <a:xfrm>
            <a:off x="4355977" y="4725144"/>
            <a:ext cx="504055" cy="0"/>
          </a:xfrm>
          <a:prstGeom prst="straightConnector1">
            <a:avLst/>
          </a:prstGeom>
          <a:ln w="19050">
            <a:solidFill>
              <a:schemeClr val="accent6"/>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58" name="Retângulo de cantos arredondados 57"/>
          <p:cNvSpPr/>
          <p:nvPr/>
        </p:nvSpPr>
        <p:spPr>
          <a:xfrm>
            <a:off x="4860032" y="4437112"/>
            <a:ext cx="4045768" cy="57606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smtClean="0">
                <a:solidFill>
                  <a:schemeClr val="tx1"/>
                </a:solidFill>
              </a:rPr>
              <a:t>Os demais passivos não classificados como circulantes</a:t>
            </a:r>
            <a:endParaRPr lang="pt-BR" sz="1600" dirty="0">
              <a:solidFill>
                <a:schemeClr val="tx1"/>
              </a:solidFill>
            </a:endParaRPr>
          </a:p>
        </p:txBody>
      </p:sp>
      <p:sp>
        <p:nvSpPr>
          <p:cNvPr id="60" name="Retângulo de cantos arredondados 59"/>
          <p:cNvSpPr/>
          <p:nvPr/>
        </p:nvSpPr>
        <p:spPr>
          <a:xfrm>
            <a:off x="4820262" y="3714719"/>
            <a:ext cx="4067232" cy="57606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dirty="0" smtClean="0">
                <a:solidFill>
                  <a:schemeClr val="tx1"/>
                </a:solidFill>
              </a:rPr>
              <a:t>Valores exigíveis até </a:t>
            </a:r>
            <a:r>
              <a:rPr lang="pt-BR" sz="1600" dirty="0">
                <a:solidFill>
                  <a:schemeClr val="tx1"/>
                </a:solidFill>
              </a:rPr>
              <a:t>doze meses após a data das demonstrações </a:t>
            </a:r>
            <a:r>
              <a:rPr lang="pt-BR" sz="1600" dirty="0" smtClean="0">
                <a:solidFill>
                  <a:schemeClr val="tx1"/>
                </a:solidFill>
              </a:rPr>
              <a:t>contábeis</a:t>
            </a:r>
            <a:endParaRPr lang="pt-BR" sz="1600" dirty="0">
              <a:solidFill>
                <a:schemeClr val="tx1"/>
              </a:solidFill>
            </a:endParaRPr>
          </a:p>
        </p:txBody>
      </p:sp>
      <p:cxnSp>
        <p:nvCxnSpPr>
          <p:cNvPr id="72" name="Conector angulado 71"/>
          <p:cNvCxnSpPr>
            <a:stCxn id="48" idx="3"/>
            <a:endCxn id="49" idx="1"/>
          </p:cNvCxnSpPr>
          <p:nvPr/>
        </p:nvCxnSpPr>
        <p:spPr>
          <a:xfrm flipV="1">
            <a:off x="1619672" y="4005064"/>
            <a:ext cx="356600" cy="324036"/>
          </a:xfrm>
          <a:prstGeom prst="bentConnector3">
            <a:avLst>
              <a:gd name="adj1" fmla="val 50000"/>
            </a:avLst>
          </a:prstGeom>
          <a:ln w="19050">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75" name="Conector angulado 74"/>
          <p:cNvCxnSpPr>
            <a:stCxn id="48" idx="3"/>
            <a:endCxn id="50" idx="1"/>
          </p:cNvCxnSpPr>
          <p:nvPr/>
        </p:nvCxnSpPr>
        <p:spPr>
          <a:xfrm>
            <a:off x="1619672" y="4329100"/>
            <a:ext cx="360039" cy="396044"/>
          </a:xfrm>
          <a:prstGeom prst="bentConnector3">
            <a:avLst/>
          </a:prstGeom>
          <a:ln w="19050">
            <a:solidFill>
              <a:schemeClr val="accent6"/>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78" name="Conector angulado 77"/>
          <p:cNvCxnSpPr>
            <a:stCxn id="49" idx="3"/>
            <a:endCxn id="60" idx="1"/>
          </p:cNvCxnSpPr>
          <p:nvPr/>
        </p:nvCxnSpPr>
        <p:spPr>
          <a:xfrm flipV="1">
            <a:off x="4352537" y="4002751"/>
            <a:ext cx="467725" cy="2313"/>
          </a:xfrm>
          <a:prstGeom prst="bentConnector3">
            <a:avLst>
              <a:gd name="adj1" fmla="val 50000"/>
            </a:avLst>
          </a:prstGeom>
          <a:ln w="19050">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6" name="CaixaDeTexto 5"/>
          <p:cNvSpPr txBox="1"/>
          <p:nvPr/>
        </p:nvSpPr>
        <p:spPr>
          <a:xfrm>
            <a:off x="6603198" y="3170625"/>
            <a:ext cx="559436" cy="369332"/>
          </a:xfrm>
          <a:prstGeom prst="rect">
            <a:avLst/>
          </a:prstGeom>
          <a:noFill/>
        </p:spPr>
        <p:txBody>
          <a:bodyPr wrap="square" rtlCol="0">
            <a:spAutoFit/>
          </a:bodyPr>
          <a:lstStyle/>
          <a:p>
            <a:pPr algn="ctr"/>
            <a:r>
              <a:rPr lang="pt-BR" dirty="0" smtClean="0"/>
              <a:t>OU</a:t>
            </a:r>
            <a:endParaRPr lang="pt-BR" dirty="0"/>
          </a:p>
        </p:txBody>
      </p:sp>
      <p:sp>
        <p:nvSpPr>
          <p:cNvPr id="28" name="Retângulo 27"/>
          <p:cNvSpPr/>
          <p:nvPr/>
        </p:nvSpPr>
        <p:spPr>
          <a:xfrm>
            <a:off x="2752882" y="5589240"/>
            <a:ext cx="3456384" cy="1021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a:solidFill>
                  <a:schemeClr val="tx1"/>
                </a:solidFill>
              </a:rPr>
              <a:t>A classificação dos elementos patrimoniais considera a segregação em “circulante” e “não circulante”, com base em seus atributos de </a:t>
            </a:r>
            <a:r>
              <a:rPr lang="pt-BR" sz="1400" b="1" dirty="0">
                <a:solidFill>
                  <a:schemeClr val="tx1"/>
                </a:solidFill>
              </a:rPr>
              <a:t>conversibilidade</a:t>
            </a:r>
            <a:r>
              <a:rPr lang="pt-BR" sz="1400" dirty="0">
                <a:solidFill>
                  <a:schemeClr val="tx1"/>
                </a:solidFill>
              </a:rPr>
              <a:t> e </a:t>
            </a:r>
            <a:r>
              <a:rPr lang="pt-BR" sz="1400" b="1" dirty="0" smtClean="0">
                <a:solidFill>
                  <a:schemeClr val="tx1"/>
                </a:solidFill>
              </a:rPr>
              <a:t>exigibilidade</a:t>
            </a:r>
            <a:r>
              <a:rPr lang="pt-BR" sz="1400" dirty="0" smtClean="0">
                <a:solidFill>
                  <a:schemeClr val="tx1"/>
                </a:solidFill>
              </a:rPr>
              <a:t>.</a:t>
            </a:r>
            <a:endParaRPr lang="pt-BR" sz="1400" dirty="0">
              <a:solidFill>
                <a:schemeClr val="tx1"/>
              </a:solidFill>
            </a:endParaRPr>
          </a:p>
        </p:txBody>
      </p:sp>
      <p:grpSp>
        <p:nvGrpSpPr>
          <p:cNvPr id="29" name="Grupo 28"/>
          <p:cNvGrpSpPr/>
          <p:nvPr/>
        </p:nvGrpSpPr>
        <p:grpSpPr>
          <a:xfrm>
            <a:off x="2123728" y="5806428"/>
            <a:ext cx="720080" cy="673451"/>
            <a:chOff x="1187624" y="1196752"/>
            <a:chExt cx="720080" cy="673451"/>
          </a:xfrm>
        </p:grpSpPr>
        <p:sp>
          <p:nvSpPr>
            <p:cNvPr id="30" name="Triângulo isósceles 29"/>
            <p:cNvSpPr/>
            <p:nvPr/>
          </p:nvSpPr>
          <p:spPr>
            <a:xfrm>
              <a:off x="1187624" y="1196752"/>
              <a:ext cx="720080" cy="576064"/>
            </a:xfrm>
            <a:prstGeom prst="triangl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pt-BR" sz="2800" b="1" dirty="0" smtClean="0">
                <a:solidFill>
                  <a:schemeClr val="tx1"/>
                </a:solidFill>
              </a:endParaRPr>
            </a:p>
            <a:p>
              <a:pPr algn="ctr"/>
              <a:endParaRPr lang="pt-BR" sz="2800" b="1" dirty="0">
                <a:solidFill>
                  <a:schemeClr val="tx1"/>
                </a:solidFill>
              </a:endParaRPr>
            </a:p>
            <a:p>
              <a:pPr algn="ctr"/>
              <a:endParaRPr lang="pt-BR" sz="2800" b="1" dirty="0">
                <a:solidFill>
                  <a:schemeClr val="tx1"/>
                </a:solidFill>
              </a:endParaRPr>
            </a:p>
          </p:txBody>
        </p:sp>
        <p:sp>
          <p:nvSpPr>
            <p:cNvPr id="31" name="CaixaDeTexto 30"/>
            <p:cNvSpPr txBox="1"/>
            <p:nvPr/>
          </p:nvSpPr>
          <p:spPr>
            <a:xfrm>
              <a:off x="1403648" y="1285428"/>
              <a:ext cx="288032" cy="584775"/>
            </a:xfrm>
            <a:prstGeom prst="rect">
              <a:avLst/>
            </a:prstGeom>
            <a:noFill/>
          </p:spPr>
          <p:txBody>
            <a:bodyPr wrap="square" rtlCol="0">
              <a:spAutoFit/>
            </a:bodyPr>
            <a:lstStyle/>
            <a:p>
              <a:pPr algn="ctr"/>
              <a:r>
                <a:rPr lang="pt-BR" sz="3200" dirty="0" smtClean="0">
                  <a:latin typeface="Arial Black" panose="020B0A04020102020204" pitchFamily="34" charset="0"/>
                  <a:cs typeface="Aharoni" panose="02010803020104030203" pitchFamily="2" charset="-79"/>
                </a:rPr>
                <a:t>!</a:t>
              </a:r>
              <a:endParaRPr lang="pt-BR" sz="3200" dirty="0">
                <a:latin typeface="Arial Black" panose="020B0A04020102020204" pitchFamily="34" charset="0"/>
                <a:cs typeface="Aharoni" panose="02010803020104030203" pitchFamily="2" charset="-79"/>
              </a:endParaRPr>
            </a:p>
          </p:txBody>
        </p:sp>
      </p:grpSp>
      <p:sp>
        <p:nvSpPr>
          <p:cNvPr id="32"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Definição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do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Balanço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Patrimonial</a:t>
            </a:r>
          </a:p>
        </p:txBody>
      </p:sp>
    </p:spTree>
    <p:extLst>
      <p:ext uri="{BB962C8B-B14F-4D97-AF65-F5344CB8AC3E}">
        <p14:creationId xmlns:p14="http://schemas.microsoft.com/office/powerpoint/2010/main" val="29162559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par>
                                <p:cTn id="37" presetID="14" presetClass="entr" presetSubtype="1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par>
                                <p:cTn id="40" presetID="14" presetClass="entr" presetSubtype="1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randombar(horizontal)">
                                      <p:cBhvr>
                                        <p:cTn id="42" dur="500"/>
                                        <p:tgtEl>
                                          <p:spTgt spid="45"/>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500"/>
                                        <p:tgtEl>
                                          <p:spTgt spid="2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ppt_x"/>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anim calcmode="lin" valueType="num">
                                      <p:cBhvr additive="base">
                                        <p:cTn id="60" dur="500" fill="hold"/>
                                        <p:tgtEl>
                                          <p:spTgt spid="75"/>
                                        </p:tgtEl>
                                        <p:attrNameLst>
                                          <p:attrName>ppt_x</p:attrName>
                                        </p:attrNameLst>
                                      </p:cBhvr>
                                      <p:tavLst>
                                        <p:tav tm="0">
                                          <p:val>
                                            <p:strVal val="#ppt_x"/>
                                          </p:val>
                                        </p:tav>
                                        <p:tav tm="100000">
                                          <p:val>
                                            <p:strVal val="#ppt_x"/>
                                          </p:val>
                                        </p:tav>
                                      </p:tavLst>
                                    </p:anim>
                                    <p:anim calcmode="lin" valueType="num">
                                      <p:cBhvr additive="base">
                                        <p:cTn id="61" dur="500" fill="hold"/>
                                        <p:tgtEl>
                                          <p:spTgt spid="75"/>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additive="base">
                                        <p:cTn id="64" dur="500" fill="hold"/>
                                        <p:tgtEl>
                                          <p:spTgt spid="72"/>
                                        </p:tgtEl>
                                        <p:attrNameLst>
                                          <p:attrName>ppt_x</p:attrName>
                                        </p:attrNameLst>
                                      </p:cBhvr>
                                      <p:tavLst>
                                        <p:tav tm="0">
                                          <p:val>
                                            <p:strVal val="#ppt_x"/>
                                          </p:val>
                                        </p:tav>
                                        <p:tav tm="100000">
                                          <p:val>
                                            <p:strVal val="#ppt_x"/>
                                          </p:val>
                                        </p:tav>
                                      </p:tavLst>
                                    </p:anim>
                                    <p:anim calcmode="lin" valueType="num">
                                      <p:cBhvr additive="base">
                                        <p:cTn id="65" dur="500" fill="hold"/>
                                        <p:tgtEl>
                                          <p:spTgt spid="7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ppt_x"/>
                                          </p:val>
                                        </p:tav>
                                        <p:tav tm="100000">
                                          <p:val>
                                            <p:strVal val="#ppt_x"/>
                                          </p:val>
                                        </p:tav>
                                      </p:tavLst>
                                    </p:anim>
                                    <p:anim calcmode="lin" valueType="num">
                                      <p:cBhvr additive="base">
                                        <p:cTn id="69" dur="500" fill="hold"/>
                                        <p:tgtEl>
                                          <p:spTgt spid="4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additive="base">
                                        <p:cTn id="72" dur="500" fill="hold"/>
                                        <p:tgtEl>
                                          <p:spTgt spid="50"/>
                                        </p:tgtEl>
                                        <p:attrNameLst>
                                          <p:attrName>ppt_x</p:attrName>
                                        </p:attrNameLst>
                                      </p:cBhvr>
                                      <p:tavLst>
                                        <p:tav tm="0">
                                          <p:val>
                                            <p:strVal val="#ppt_x"/>
                                          </p:val>
                                        </p:tav>
                                        <p:tav tm="100000">
                                          <p:val>
                                            <p:strVal val="#ppt_x"/>
                                          </p:val>
                                        </p:tav>
                                      </p:tavLst>
                                    </p:anim>
                                    <p:anim calcmode="lin" valueType="num">
                                      <p:cBhvr additive="base">
                                        <p:cTn id="7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randombar(horizontal)">
                                      <p:cBhvr>
                                        <p:cTn id="78" dur="500"/>
                                        <p:tgtEl>
                                          <p:spTgt spid="60"/>
                                        </p:tgtEl>
                                      </p:cBhvr>
                                    </p:animEffect>
                                  </p:childTnLst>
                                </p:cTn>
                              </p:par>
                              <p:par>
                                <p:cTn id="79" presetID="14" presetClass="entr" presetSubtype="10" fill="hold" nodeType="with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randombar(horizontal)">
                                      <p:cBhvr>
                                        <p:cTn id="81" dur="500"/>
                                        <p:tgtEl>
                                          <p:spTgt spid="78"/>
                                        </p:tgtEl>
                                      </p:cBhvr>
                                    </p:animEffect>
                                  </p:childTnLst>
                                </p:cTn>
                              </p:par>
                              <p:par>
                                <p:cTn id="82" presetID="14" presetClass="entr" presetSubtype="10" fill="hold"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randombar(horizontal)">
                                      <p:cBhvr>
                                        <p:cTn id="84" dur="500"/>
                                        <p:tgtEl>
                                          <p:spTgt spid="56"/>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randombar(horizontal)">
                                      <p:cBhvr>
                                        <p:cTn id="87" dur="500"/>
                                        <p:tgtEl>
                                          <p:spTgt spid="58"/>
                                        </p:tgtEl>
                                      </p:cBhvr>
                                    </p:animEffect>
                                  </p:childTnLst>
                                </p:cTn>
                              </p:par>
                            </p:childTnLst>
                          </p:cTn>
                        </p:par>
                      </p:childTnLst>
                    </p:cTn>
                  </p:par>
                  <p:par>
                    <p:cTn id="88" fill="hold">
                      <p:stCondLst>
                        <p:cond delay="indefinite"/>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9"/>
                                        </p:tgtEl>
                                        <p:attrNameLst>
                                          <p:attrName>r</p:attrName>
                                        </p:attrNameLst>
                                      </p:cBhvr>
                                    </p:animRot>
                                    <p:animRot by="-240000">
                                      <p:cBhvr>
                                        <p:cTn id="92" dur="200" fill="hold">
                                          <p:stCondLst>
                                            <p:cond delay="200"/>
                                          </p:stCondLst>
                                        </p:cTn>
                                        <p:tgtEl>
                                          <p:spTgt spid="29"/>
                                        </p:tgtEl>
                                        <p:attrNameLst>
                                          <p:attrName>r</p:attrName>
                                        </p:attrNameLst>
                                      </p:cBhvr>
                                    </p:animRot>
                                    <p:animRot by="240000">
                                      <p:cBhvr>
                                        <p:cTn id="93" dur="200" fill="hold">
                                          <p:stCondLst>
                                            <p:cond delay="400"/>
                                          </p:stCondLst>
                                        </p:cTn>
                                        <p:tgtEl>
                                          <p:spTgt spid="29"/>
                                        </p:tgtEl>
                                        <p:attrNameLst>
                                          <p:attrName>r</p:attrName>
                                        </p:attrNameLst>
                                      </p:cBhvr>
                                    </p:animRot>
                                    <p:animRot by="-240000">
                                      <p:cBhvr>
                                        <p:cTn id="94" dur="200" fill="hold">
                                          <p:stCondLst>
                                            <p:cond delay="600"/>
                                          </p:stCondLst>
                                        </p:cTn>
                                        <p:tgtEl>
                                          <p:spTgt spid="29"/>
                                        </p:tgtEl>
                                        <p:attrNameLst>
                                          <p:attrName>r</p:attrName>
                                        </p:attrNameLst>
                                      </p:cBhvr>
                                    </p:animRot>
                                    <p:animRot by="120000">
                                      <p:cBhvr>
                                        <p:cTn id="95" dur="200" fill="hold">
                                          <p:stCondLst>
                                            <p:cond delay="800"/>
                                          </p:stCondLst>
                                        </p:cTn>
                                        <p:tgtEl>
                                          <p:spTgt spid="29"/>
                                        </p:tgtEl>
                                        <p:attrNameLst>
                                          <p:attrName>r</p:attrName>
                                        </p:attrNameLst>
                                      </p:cBhvr>
                                    </p:animRot>
                                  </p:childTnLst>
                                </p:cTn>
                              </p:par>
                              <p:par>
                                <p:cTn id="96" presetID="32" presetClass="emph" presetSubtype="0" fill="hold" grpId="0" nodeType="withEffect">
                                  <p:stCondLst>
                                    <p:cond delay="0"/>
                                  </p:stCondLst>
                                  <p:childTnLst>
                                    <p:animRot by="120000">
                                      <p:cBhvr>
                                        <p:cTn id="97" dur="100" fill="hold">
                                          <p:stCondLst>
                                            <p:cond delay="0"/>
                                          </p:stCondLst>
                                        </p:cTn>
                                        <p:tgtEl>
                                          <p:spTgt spid="28"/>
                                        </p:tgtEl>
                                        <p:attrNameLst>
                                          <p:attrName>r</p:attrName>
                                        </p:attrNameLst>
                                      </p:cBhvr>
                                    </p:animRot>
                                    <p:animRot by="-240000">
                                      <p:cBhvr>
                                        <p:cTn id="98" dur="200" fill="hold">
                                          <p:stCondLst>
                                            <p:cond delay="200"/>
                                          </p:stCondLst>
                                        </p:cTn>
                                        <p:tgtEl>
                                          <p:spTgt spid="28"/>
                                        </p:tgtEl>
                                        <p:attrNameLst>
                                          <p:attrName>r</p:attrName>
                                        </p:attrNameLst>
                                      </p:cBhvr>
                                    </p:animRot>
                                    <p:animRot by="240000">
                                      <p:cBhvr>
                                        <p:cTn id="99" dur="200" fill="hold">
                                          <p:stCondLst>
                                            <p:cond delay="400"/>
                                          </p:stCondLst>
                                        </p:cTn>
                                        <p:tgtEl>
                                          <p:spTgt spid="28"/>
                                        </p:tgtEl>
                                        <p:attrNameLst>
                                          <p:attrName>r</p:attrName>
                                        </p:attrNameLst>
                                      </p:cBhvr>
                                    </p:animRot>
                                    <p:animRot by="-240000">
                                      <p:cBhvr>
                                        <p:cTn id="100" dur="200" fill="hold">
                                          <p:stCondLst>
                                            <p:cond delay="600"/>
                                          </p:stCondLst>
                                        </p:cTn>
                                        <p:tgtEl>
                                          <p:spTgt spid="28"/>
                                        </p:tgtEl>
                                        <p:attrNameLst>
                                          <p:attrName>r</p:attrName>
                                        </p:attrNameLst>
                                      </p:cBhvr>
                                    </p:animRot>
                                    <p:animRot by="120000">
                                      <p:cBhvr>
                                        <p:cTn id="101"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9" grpId="0" animBg="1"/>
      <p:bldP spid="20" grpId="0" animBg="1"/>
      <p:bldP spid="21" grpId="0" animBg="1"/>
      <p:bldP spid="48" grpId="0" animBg="1"/>
      <p:bldP spid="49" grpId="0" animBg="1"/>
      <p:bldP spid="50" grpId="0" animBg="1"/>
      <p:bldP spid="58" grpId="0" animBg="1"/>
      <p:bldP spid="60" grpId="0" animBg="1"/>
      <p:bldP spid="28"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cs typeface="Arial"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510304372"/>
              </p:ext>
            </p:extLst>
          </p:nvPr>
        </p:nvGraphicFramePr>
        <p:xfrm>
          <a:off x="683569" y="154094"/>
          <a:ext cx="8424935" cy="6587274"/>
        </p:xfrm>
        <a:graphic>
          <a:graphicData uri="http://schemas.openxmlformats.org/drawingml/2006/table">
            <a:tbl>
              <a:tblPr/>
              <a:tblGrid>
                <a:gridCol w="2618470"/>
                <a:gridCol w="842494"/>
                <a:gridCol w="770039"/>
                <a:gridCol w="2618470"/>
                <a:gridCol w="805423"/>
                <a:gridCol w="770039"/>
              </a:tblGrid>
              <a:tr h="149627">
                <a:tc gridSpan="6">
                  <a:txBody>
                    <a:bodyPr/>
                    <a:lstStyle/>
                    <a:p>
                      <a:pPr algn="ctr">
                        <a:spcAft>
                          <a:spcPts val="0"/>
                        </a:spcAft>
                      </a:pPr>
                      <a:r>
                        <a:rPr lang="pt-BR" sz="1000" b="1" dirty="0">
                          <a:latin typeface="Times New Roman"/>
                          <a:ea typeface="Times New Roman"/>
                          <a:cs typeface="Times New Roman"/>
                        </a:rPr>
                        <a:t>&lt;ENTE DA FEDERAÇÃO&gt;</a:t>
                      </a:r>
                      <a:endParaRPr lang="pt-BR" sz="1000" dirty="0">
                        <a:latin typeface="Times New Roman"/>
                        <a:ea typeface="Times New Roman"/>
                        <a:cs typeface="Times New Roman"/>
                      </a:endParaRPr>
                    </a:p>
                  </a:txBody>
                  <a:tcPr marL="17830" marR="1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49627">
                <a:tc gridSpan="6">
                  <a:txBody>
                    <a:bodyPr/>
                    <a:lstStyle/>
                    <a:p>
                      <a:pPr algn="ctr">
                        <a:spcAft>
                          <a:spcPts val="0"/>
                        </a:spcAft>
                      </a:pPr>
                      <a:r>
                        <a:rPr lang="pt-BR" sz="1000" b="1" dirty="0">
                          <a:latin typeface="Times New Roman"/>
                          <a:ea typeface="Times New Roman"/>
                          <a:cs typeface="Times New Roman"/>
                        </a:rPr>
                        <a:t>BALANÇO PATRIMONIAL</a:t>
                      </a:r>
                      <a:endParaRPr lang="pt-BR" sz="1000" dirty="0">
                        <a:latin typeface="Times New Roman"/>
                        <a:ea typeface="Times New Roman"/>
                        <a:cs typeface="Times New Roman"/>
                      </a:endParaRPr>
                    </a:p>
                  </a:txBody>
                  <a:tcPr marL="17830" marR="1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49627">
                <a:tc gridSpan="6">
                  <a:txBody>
                    <a:bodyPr/>
                    <a:lstStyle/>
                    <a:p>
                      <a:pPr algn="just">
                        <a:spcAft>
                          <a:spcPts val="0"/>
                        </a:spcAft>
                      </a:pPr>
                      <a:r>
                        <a:rPr lang="pt-BR" sz="1000" b="1" dirty="0">
                          <a:latin typeface="Times New Roman"/>
                          <a:ea typeface="Times New Roman"/>
                          <a:cs typeface="Times New Roman"/>
                        </a:rPr>
                        <a:t>EXERCÍCIO:                               PERÍODO: MÊS                              DATA EMISSÃO:                                                                     PÁGINA:</a:t>
                      </a:r>
                      <a:endParaRPr lang="pt-BR" sz="1000" dirty="0">
                        <a:latin typeface="Times New Roman"/>
                        <a:ea typeface="Times New Roman"/>
                        <a:cs typeface="Times New Roman"/>
                      </a:endParaRPr>
                    </a:p>
                  </a:txBody>
                  <a:tcPr marL="17830" marR="17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49627">
                <a:tc gridSpan="3">
                  <a:txBody>
                    <a:bodyPr/>
                    <a:lstStyle/>
                    <a:p>
                      <a:pPr algn="ctr">
                        <a:spcAft>
                          <a:spcPts val="0"/>
                        </a:spcAft>
                      </a:pPr>
                      <a:r>
                        <a:rPr lang="pt-BR" sz="1000" b="1" dirty="0">
                          <a:latin typeface="Times New Roman"/>
                          <a:ea typeface="Times New Roman"/>
                          <a:cs typeface="Times New Roman"/>
                        </a:rPr>
                        <a:t>ATIVO</a:t>
                      </a: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pt-BR"/>
                    </a:p>
                  </a:txBody>
                  <a:tcPr/>
                </a:tc>
                <a:tc hMerge="1">
                  <a:txBody>
                    <a:bodyPr/>
                    <a:lstStyle/>
                    <a:p>
                      <a:endParaRPr lang="pt-BR"/>
                    </a:p>
                  </a:txBody>
                  <a:tcPr/>
                </a:tc>
                <a:tc gridSpan="3">
                  <a:txBody>
                    <a:bodyPr/>
                    <a:lstStyle/>
                    <a:p>
                      <a:pPr algn="ctr">
                        <a:spcAft>
                          <a:spcPts val="0"/>
                        </a:spcAft>
                      </a:pPr>
                      <a:r>
                        <a:rPr lang="pt-BR" sz="1000" b="1">
                          <a:latin typeface="Times New Roman"/>
                          <a:ea typeface="Times New Roman"/>
                          <a:cs typeface="Times New Roman"/>
                        </a:rPr>
                        <a:t>PASSIVO</a:t>
                      </a:r>
                      <a:endParaRPr lang="pt-BR" sz="100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pt-BR"/>
                    </a:p>
                  </a:txBody>
                  <a:tcPr/>
                </a:tc>
                <a:tc hMerge="1">
                  <a:txBody>
                    <a:bodyPr/>
                    <a:lstStyle/>
                    <a:p>
                      <a:endParaRPr lang="pt-BR"/>
                    </a:p>
                  </a:txBody>
                  <a:tcPr/>
                </a:tc>
              </a:tr>
              <a:tr h="314217">
                <a:tc>
                  <a:txBody>
                    <a:bodyPr/>
                    <a:lstStyle/>
                    <a:p>
                      <a:pPr algn="ctr">
                        <a:spcAft>
                          <a:spcPts val="0"/>
                        </a:spcAft>
                      </a:pPr>
                      <a:endParaRPr lang="pt-BR" sz="1000" dirty="0">
                        <a:latin typeface="Times New Roman"/>
                        <a:ea typeface="Times New Roman"/>
                        <a:cs typeface="Times New Roman"/>
                      </a:endParaRPr>
                    </a:p>
                    <a:p>
                      <a:pPr algn="ctr">
                        <a:spcAft>
                          <a:spcPts val="0"/>
                        </a:spcAft>
                      </a:pPr>
                      <a:r>
                        <a:rPr lang="pt-BR" sz="1000" b="1" dirty="0">
                          <a:latin typeface="Times New Roman"/>
                          <a:ea typeface="Times New Roman"/>
                          <a:cs typeface="Times New Roman"/>
                        </a:rPr>
                        <a:t>ESPECIFICAÇÃO</a:t>
                      </a: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pt-BR" sz="1000" b="1" dirty="0" smtClean="0">
                          <a:latin typeface="Times New Roman"/>
                          <a:ea typeface="Times New Roman"/>
                          <a:cs typeface="Times New Roman"/>
                        </a:rPr>
                        <a:t>Exercício</a:t>
                      </a:r>
                      <a:endParaRPr lang="pt-BR" sz="1000" dirty="0" smtClean="0">
                        <a:latin typeface="Times New Roman"/>
                        <a:ea typeface="Times New Roman"/>
                        <a:cs typeface="Times New Roman"/>
                      </a:endParaRPr>
                    </a:p>
                    <a:p>
                      <a:pPr algn="ctr">
                        <a:spcAft>
                          <a:spcPts val="0"/>
                        </a:spcAft>
                      </a:pPr>
                      <a:r>
                        <a:rPr lang="pt-BR" sz="1000" b="1" dirty="0" smtClean="0">
                          <a:latin typeface="Times New Roman"/>
                          <a:ea typeface="Times New Roman"/>
                          <a:cs typeface="Times New Roman"/>
                        </a:rPr>
                        <a:t>Atual</a:t>
                      </a:r>
                      <a:endParaRPr lang="pt-BR" sz="1000" dirty="0" smtClean="0">
                        <a:latin typeface="Times New Roman"/>
                        <a:ea typeface="Times New Roman"/>
                        <a:cs typeface="Times New Roman"/>
                      </a:endParaRPr>
                    </a:p>
                  </a:txBody>
                  <a:tcPr marL="64187" marR="64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pt-BR" sz="1000" b="1" dirty="0">
                          <a:latin typeface="Times New Roman"/>
                          <a:ea typeface="Times New Roman"/>
                          <a:cs typeface="Times New Roman"/>
                        </a:rPr>
                        <a:t>Exercício</a:t>
                      </a:r>
                      <a:endParaRPr lang="pt-BR" sz="1000" dirty="0">
                        <a:latin typeface="Times New Roman"/>
                        <a:ea typeface="Times New Roman"/>
                        <a:cs typeface="Times New Roman"/>
                      </a:endParaRPr>
                    </a:p>
                    <a:p>
                      <a:pPr algn="ctr">
                        <a:spcAft>
                          <a:spcPts val="0"/>
                        </a:spcAft>
                      </a:pPr>
                      <a:r>
                        <a:rPr lang="pt-BR" sz="1000" b="1" dirty="0">
                          <a:latin typeface="Times New Roman"/>
                          <a:ea typeface="Times New Roman"/>
                          <a:cs typeface="Times New Roman"/>
                        </a:rPr>
                        <a:t>Anterior</a:t>
                      </a:r>
                      <a:endParaRPr lang="pt-BR" sz="1000" dirty="0">
                        <a:latin typeface="Times New Roman"/>
                        <a:ea typeface="Times New Roman"/>
                        <a:cs typeface="Times New Roman"/>
                      </a:endParaRPr>
                    </a:p>
                  </a:txBody>
                  <a:tcPr marL="64187" marR="64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endParaRPr lang="pt-BR" sz="1000" dirty="0">
                        <a:latin typeface="Times New Roman"/>
                        <a:ea typeface="Times New Roman"/>
                        <a:cs typeface="Times New Roman"/>
                      </a:endParaRPr>
                    </a:p>
                    <a:p>
                      <a:pPr algn="ctr">
                        <a:spcAft>
                          <a:spcPts val="0"/>
                        </a:spcAft>
                      </a:pPr>
                      <a:r>
                        <a:rPr lang="pt-BR" sz="1000" b="1" dirty="0">
                          <a:latin typeface="Times New Roman"/>
                          <a:ea typeface="Times New Roman"/>
                          <a:cs typeface="Times New Roman"/>
                        </a:rPr>
                        <a:t>ESPECIFICAÇÃO</a:t>
                      </a: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pt-BR" sz="1000" b="1" dirty="0" smtClean="0">
                          <a:latin typeface="Times New Roman"/>
                          <a:ea typeface="Times New Roman"/>
                          <a:cs typeface="Times New Roman"/>
                        </a:rPr>
                        <a:t>Exercício</a:t>
                      </a:r>
                      <a:endParaRPr lang="pt-BR" sz="1000" dirty="0" smtClean="0">
                        <a:latin typeface="Times New Roman"/>
                        <a:ea typeface="Times New Roman"/>
                        <a:cs typeface="Times New Roman"/>
                      </a:endParaRPr>
                    </a:p>
                    <a:p>
                      <a:pPr algn="ctr">
                        <a:spcAft>
                          <a:spcPts val="0"/>
                        </a:spcAft>
                      </a:pPr>
                      <a:r>
                        <a:rPr lang="pt-BR" sz="1000" b="1" dirty="0" smtClean="0">
                          <a:latin typeface="Times New Roman"/>
                          <a:ea typeface="Times New Roman"/>
                          <a:cs typeface="Times New Roman"/>
                        </a:rPr>
                        <a:t>Atual</a:t>
                      </a:r>
                      <a:endParaRPr lang="pt-BR" sz="1000" dirty="0">
                        <a:latin typeface="Times New Roman"/>
                        <a:ea typeface="Times New Roman"/>
                        <a:cs typeface="Times New Roman"/>
                      </a:endParaRPr>
                    </a:p>
                  </a:txBody>
                  <a:tcPr marL="64187" marR="64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pt-BR" sz="1000" b="1" dirty="0">
                          <a:latin typeface="Times New Roman"/>
                          <a:ea typeface="Times New Roman"/>
                          <a:cs typeface="Times New Roman"/>
                        </a:rPr>
                        <a:t>Exercício</a:t>
                      </a:r>
                      <a:endParaRPr lang="pt-BR" sz="1000" dirty="0">
                        <a:latin typeface="Times New Roman"/>
                        <a:ea typeface="Times New Roman"/>
                        <a:cs typeface="Times New Roman"/>
                      </a:endParaRPr>
                    </a:p>
                    <a:p>
                      <a:pPr algn="ctr">
                        <a:spcAft>
                          <a:spcPts val="0"/>
                        </a:spcAft>
                      </a:pPr>
                      <a:r>
                        <a:rPr lang="pt-BR" sz="1000" b="1" dirty="0">
                          <a:latin typeface="Times New Roman"/>
                          <a:ea typeface="Times New Roman"/>
                          <a:cs typeface="Times New Roman"/>
                        </a:rPr>
                        <a:t>Anterior</a:t>
                      </a:r>
                      <a:endParaRPr lang="pt-BR" sz="1000" dirty="0">
                        <a:latin typeface="Times New Roman"/>
                        <a:ea typeface="Times New Roman"/>
                        <a:cs typeface="Times New Roman"/>
                      </a:endParaRPr>
                    </a:p>
                  </a:txBody>
                  <a:tcPr marL="64187" marR="64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812988">
                <a:tc rowSpan="6">
                  <a:txBody>
                    <a:bodyPr/>
                    <a:lstStyle/>
                    <a:p>
                      <a:r>
                        <a:rPr lang="pt-BR" sz="1100" b="1" kern="1200" dirty="0" smtClean="0">
                          <a:solidFill>
                            <a:schemeClr val="tx1"/>
                          </a:solidFill>
                          <a:latin typeface="+mn-lt"/>
                          <a:ea typeface="+mn-ea"/>
                          <a:cs typeface="+mn-cs"/>
                        </a:rPr>
                        <a:t>ATIVO CIRCULANTE                                           </a:t>
                      </a:r>
                      <a:endParaRPr lang="pt-BR" sz="1100" kern="1200" dirty="0" smtClean="0">
                        <a:solidFill>
                          <a:schemeClr val="tx1"/>
                        </a:solidFill>
                        <a:latin typeface="+mn-lt"/>
                        <a:ea typeface="+mn-ea"/>
                        <a:cs typeface="+mn-cs"/>
                      </a:endParaRPr>
                    </a:p>
                    <a:p>
                      <a:r>
                        <a:rPr lang="pt-BR" sz="1100" kern="1200" dirty="0" smtClean="0">
                          <a:solidFill>
                            <a:schemeClr val="tx1"/>
                          </a:solidFill>
                          <a:latin typeface="+mn-lt"/>
                          <a:ea typeface="+mn-ea"/>
                          <a:cs typeface="+mn-cs"/>
                        </a:rPr>
                        <a:t>Caixa e Equivalentes de Caixa</a:t>
                      </a:r>
                    </a:p>
                    <a:p>
                      <a:r>
                        <a:rPr lang="pt-BR" sz="1100" kern="1200" dirty="0" smtClean="0">
                          <a:solidFill>
                            <a:schemeClr val="tx1"/>
                          </a:solidFill>
                          <a:latin typeface="+mn-lt"/>
                          <a:ea typeface="+mn-ea"/>
                          <a:cs typeface="+mn-cs"/>
                        </a:rPr>
                        <a:t>Créditos a Curto Prazo</a:t>
                      </a:r>
                    </a:p>
                    <a:p>
                      <a:r>
                        <a:rPr lang="pt-BR" sz="1100" kern="1200" dirty="0" smtClean="0">
                          <a:solidFill>
                            <a:schemeClr val="tx1"/>
                          </a:solidFill>
                          <a:latin typeface="+mn-lt"/>
                          <a:ea typeface="+mn-ea"/>
                          <a:cs typeface="+mn-cs"/>
                        </a:rPr>
                        <a:t>Demais Créditos e Valores A Curto Prazo</a:t>
                      </a:r>
                    </a:p>
                    <a:p>
                      <a:r>
                        <a:rPr lang="pt-BR" sz="1100" kern="1200" dirty="0" smtClean="0">
                          <a:solidFill>
                            <a:schemeClr val="tx1"/>
                          </a:solidFill>
                          <a:latin typeface="+mn-lt"/>
                          <a:ea typeface="+mn-ea"/>
                          <a:cs typeface="+mn-cs"/>
                        </a:rPr>
                        <a:t>Investimentos Temporários</a:t>
                      </a:r>
                    </a:p>
                    <a:p>
                      <a:r>
                        <a:rPr lang="pt-BR" sz="1100" kern="1200" dirty="0" smtClean="0">
                          <a:solidFill>
                            <a:schemeClr val="tx1"/>
                          </a:solidFill>
                          <a:latin typeface="+mn-lt"/>
                          <a:ea typeface="+mn-ea"/>
                          <a:cs typeface="+mn-cs"/>
                        </a:rPr>
                        <a:t>Estoques</a:t>
                      </a:r>
                    </a:p>
                    <a:p>
                      <a:r>
                        <a:rPr lang="pt-BR" sz="1100" kern="1200" dirty="0" smtClean="0">
                          <a:solidFill>
                            <a:schemeClr val="tx1"/>
                          </a:solidFill>
                          <a:latin typeface="+mn-lt"/>
                          <a:ea typeface="+mn-ea"/>
                          <a:cs typeface="+mn-cs"/>
                        </a:rPr>
                        <a:t>VPD Pagas Antecipadamente </a:t>
                      </a:r>
                    </a:p>
                    <a:p>
                      <a:r>
                        <a:rPr lang="pt-BR" sz="1100" kern="1200" dirty="0" smtClean="0">
                          <a:solidFill>
                            <a:schemeClr val="tx1"/>
                          </a:solidFill>
                          <a:latin typeface="+mn-lt"/>
                          <a:ea typeface="+mn-ea"/>
                          <a:cs typeface="+mn-cs"/>
                        </a:rPr>
                        <a:t> </a:t>
                      </a:r>
                    </a:p>
                    <a:p>
                      <a:r>
                        <a:rPr lang="pt-BR" sz="1100" b="1" kern="1200" dirty="0" smtClean="0">
                          <a:solidFill>
                            <a:schemeClr val="tx1"/>
                          </a:solidFill>
                          <a:latin typeface="+mn-lt"/>
                          <a:ea typeface="+mn-ea"/>
                          <a:cs typeface="+mn-cs"/>
                        </a:rPr>
                        <a:t>ATIVO NAO-CIRCULANTE </a:t>
                      </a:r>
                      <a:endParaRPr lang="pt-BR" sz="1100" kern="1200" dirty="0" smtClean="0">
                        <a:solidFill>
                          <a:schemeClr val="tx1"/>
                        </a:solidFill>
                        <a:latin typeface="+mn-lt"/>
                        <a:ea typeface="+mn-ea"/>
                        <a:cs typeface="+mn-cs"/>
                      </a:endParaRPr>
                    </a:p>
                    <a:p>
                      <a:r>
                        <a:rPr lang="pt-BR" sz="1100" b="1" kern="1200" dirty="0" smtClean="0">
                          <a:solidFill>
                            <a:schemeClr val="tx1"/>
                          </a:solidFill>
                          <a:latin typeface="+mn-lt"/>
                          <a:ea typeface="+mn-ea"/>
                          <a:cs typeface="+mn-cs"/>
                        </a:rPr>
                        <a:t>Ativo Realizável a Longo Prazo</a:t>
                      </a:r>
                    </a:p>
                    <a:p>
                      <a:r>
                        <a:rPr lang="pt-BR" sz="1100" kern="1200" dirty="0" smtClean="0">
                          <a:solidFill>
                            <a:schemeClr val="tx1"/>
                          </a:solidFill>
                          <a:latin typeface="+mn-lt"/>
                          <a:ea typeface="+mn-ea"/>
                          <a:cs typeface="+mn-cs"/>
                        </a:rPr>
                        <a:t>Créditos a Longo Prazo</a:t>
                      </a:r>
                    </a:p>
                    <a:p>
                      <a:r>
                        <a:rPr lang="pt-BR" sz="1100" kern="1200" dirty="0" smtClean="0">
                          <a:solidFill>
                            <a:schemeClr val="tx1"/>
                          </a:solidFill>
                          <a:latin typeface="+mn-lt"/>
                          <a:ea typeface="+mn-ea"/>
                          <a:cs typeface="+mn-cs"/>
                        </a:rPr>
                        <a:t>Demais Créditos e Valores a Longo Prazo</a:t>
                      </a:r>
                    </a:p>
                    <a:p>
                      <a:r>
                        <a:rPr lang="pt-BR" sz="1100" kern="1200" dirty="0" smtClean="0">
                          <a:solidFill>
                            <a:schemeClr val="tx1"/>
                          </a:solidFill>
                          <a:latin typeface="+mn-lt"/>
                          <a:ea typeface="+mn-ea"/>
                          <a:cs typeface="+mn-cs"/>
                        </a:rPr>
                        <a:t>Investimentos Temporários a Longo Prazo</a:t>
                      </a:r>
                    </a:p>
                    <a:p>
                      <a:r>
                        <a:rPr lang="pt-BR" sz="1100" kern="1200" dirty="0" smtClean="0">
                          <a:solidFill>
                            <a:schemeClr val="tx1"/>
                          </a:solidFill>
                          <a:latin typeface="+mn-lt"/>
                          <a:ea typeface="+mn-ea"/>
                          <a:cs typeface="+mn-cs"/>
                        </a:rPr>
                        <a:t>Estoques</a:t>
                      </a:r>
                    </a:p>
                    <a:p>
                      <a:r>
                        <a:rPr lang="pt-BR" sz="1100" kern="1200" dirty="0" smtClean="0">
                          <a:solidFill>
                            <a:schemeClr val="tx1"/>
                          </a:solidFill>
                          <a:latin typeface="+mn-lt"/>
                          <a:ea typeface="+mn-ea"/>
                          <a:cs typeface="+mn-cs"/>
                        </a:rPr>
                        <a:t>VPD Pagas Antecipadamente</a:t>
                      </a:r>
                    </a:p>
                    <a:p>
                      <a:r>
                        <a:rPr lang="pt-BR" sz="1100" b="1" kern="1200" dirty="0" smtClean="0">
                          <a:solidFill>
                            <a:schemeClr val="tx1"/>
                          </a:solidFill>
                          <a:latin typeface="+mn-lt"/>
                          <a:ea typeface="+mn-ea"/>
                          <a:cs typeface="+mn-cs"/>
                        </a:rPr>
                        <a:t>Investimentos</a:t>
                      </a:r>
                    </a:p>
                    <a:p>
                      <a:r>
                        <a:rPr lang="pt-BR" sz="1100" kern="1200" dirty="0" smtClean="0">
                          <a:solidFill>
                            <a:schemeClr val="tx1"/>
                          </a:solidFill>
                          <a:latin typeface="+mn-lt"/>
                          <a:ea typeface="+mn-ea"/>
                          <a:cs typeface="+mn-cs"/>
                        </a:rPr>
                        <a:t>Participações Permanentes</a:t>
                      </a:r>
                    </a:p>
                    <a:p>
                      <a:r>
                        <a:rPr lang="pt-BR" sz="1100" kern="1200" dirty="0" smtClean="0">
                          <a:solidFill>
                            <a:schemeClr val="tx1"/>
                          </a:solidFill>
                          <a:latin typeface="+mn-lt"/>
                          <a:ea typeface="+mn-ea"/>
                          <a:cs typeface="+mn-cs"/>
                        </a:rPr>
                        <a:t>Demais Investimentos Permanentes</a:t>
                      </a:r>
                    </a:p>
                    <a:p>
                      <a:r>
                        <a:rPr lang="pt-BR" sz="1100" kern="1200" dirty="0" smtClean="0">
                          <a:solidFill>
                            <a:schemeClr val="tx1"/>
                          </a:solidFill>
                          <a:latin typeface="+mn-lt"/>
                          <a:ea typeface="+mn-ea"/>
                          <a:cs typeface="+mn-cs"/>
                        </a:rPr>
                        <a:t>(-) Redução ao Valor Recuperável</a:t>
                      </a:r>
                    </a:p>
                    <a:p>
                      <a:r>
                        <a:rPr lang="pt-BR" sz="1100" b="1" kern="1200" dirty="0" smtClean="0">
                          <a:solidFill>
                            <a:schemeClr val="tx1"/>
                          </a:solidFill>
                          <a:latin typeface="+mn-lt"/>
                          <a:ea typeface="+mn-ea"/>
                          <a:cs typeface="+mn-cs"/>
                        </a:rPr>
                        <a:t>Imobilizado</a:t>
                      </a:r>
                    </a:p>
                    <a:p>
                      <a:r>
                        <a:rPr lang="pt-BR" sz="1100" kern="1200" dirty="0" smtClean="0">
                          <a:solidFill>
                            <a:schemeClr val="tx1"/>
                          </a:solidFill>
                          <a:latin typeface="+mn-lt"/>
                          <a:ea typeface="+mn-ea"/>
                          <a:cs typeface="+mn-cs"/>
                        </a:rPr>
                        <a:t>Bens Moveis</a:t>
                      </a:r>
                    </a:p>
                    <a:p>
                      <a:r>
                        <a:rPr lang="pt-BR" sz="1100" kern="1200" dirty="0" smtClean="0">
                          <a:solidFill>
                            <a:schemeClr val="tx1"/>
                          </a:solidFill>
                          <a:latin typeface="+mn-lt"/>
                          <a:ea typeface="+mn-ea"/>
                          <a:cs typeface="+mn-cs"/>
                        </a:rPr>
                        <a:t>Bens Imóveis</a:t>
                      </a:r>
                    </a:p>
                    <a:p>
                      <a:r>
                        <a:rPr lang="pt-BR" sz="1100" kern="1200" dirty="0" smtClean="0">
                          <a:solidFill>
                            <a:schemeClr val="tx1"/>
                          </a:solidFill>
                          <a:latin typeface="+mn-lt"/>
                          <a:ea typeface="+mn-ea"/>
                          <a:cs typeface="+mn-cs"/>
                        </a:rPr>
                        <a:t>(-) Depreciação, Exaustão e Amortização Acumuladas</a:t>
                      </a:r>
                    </a:p>
                    <a:p>
                      <a:r>
                        <a:rPr lang="pt-BR" sz="1100" kern="1200" dirty="0" smtClean="0">
                          <a:solidFill>
                            <a:schemeClr val="tx1"/>
                          </a:solidFill>
                          <a:latin typeface="+mn-lt"/>
                          <a:ea typeface="+mn-ea"/>
                          <a:cs typeface="+mn-cs"/>
                        </a:rPr>
                        <a:t>(-) Redução ao Valor Recuperável</a:t>
                      </a:r>
                    </a:p>
                    <a:p>
                      <a:r>
                        <a:rPr lang="pt-BR" sz="1100" b="1" kern="1200" dirty="0" smtClean="0">
                          <a:solidFill>
                            <a:schemeClr val="tx1"/>
                          </a:solidFill>
                          <a:latin typeface="+mn-lt"/>
                          <a:ea typeface="+mn-ea"/>
                          <a:cs typeface="+mn-cs"/>
                        </a:rPr>
                        <a:t>Intangível</a:t>
                      </a:r>
                    </a:p>
                    <a:p>
                      <a:r>
                        <a:rPr lang="pt-BR" sz="1100" kern="1200" dirty="0" smtClean="0">
                          <a:solidFill>
                            <a:schemeClr val="tx1"/>
                          </a:solidFill>
                          <a:latin typeface="+mn-lt"/>
                          <a:ea typeface="+mn-ea"/>
                          <a:cs typeface="+mn-cs"/>
                        </a:rPr>
                        <a:t>Softwares</a:t>
                      </a:r>
                    </a:p>
                    <a:p>
                      <a:r>
                        <a:rPr lang="pt-BR" sz="1100" kern="1200" dirty="0" smtClean="0">
                          <a:solidFill>
                            <a:schemeClr val="tx1"/>
                          </a:solidFill>
                          <a:latin typeface="+mn-lt"/>
                          <a:ea typeface="+mn-ea"/>
                          <a:cs typeface="+mn-cs"/>
                        </a:rPr>
                        <a:t>Marcas, Direitos e Patentes Industriais</a:t>
                      </a:r>
                    </a:p>
                    <a:p>
                      <a:r>
                        <a:rPr lang="pt-BR" sz="1100" kern="1200" dirty="0" smtClean="0">
                          <a:solidFill>
                            <a:schemeClr val="tx1"/>
                          </a:solidFill>
                          <a:latin typeface="+mn-lt"/>
                          <a:ea typeface="+mn-ea"/>
                          <a:cs typeface="+mn-cs"/>
                        </a:rPr>
                        <a:t>Direito de Uso De Imóveis</a:t>
                      </a:r>
                    </a:p>
                    <a:p>
                      <a:r>
                        <a:rPr lang="pt-BR" sz="1100" kern="1200" dirty="0" smtClean="0">
                          <a:solidFill>
                            <a:schemeClr val="tx1"/>
                          </a:solidFill>
                          <a:latin typeface="+mn-lt"/>
                          <a:ea typeface="+mn-ea"/>
                          <a:cs typeface="+mn-cs"/>
                        </a:rPr>
                        <a:t>(-) Amortização Acumulada</a:t>
                      </a:r>
                    </a:p>
                    <a:p>
                      <a:r>
                        <a:rPr lang="pt-BR" sz="1100" kern="1200" dirty="0" smtClean="0">
                          <a:solidFill>
                            <a:schemeClr val="tx1"/>
                          </a:solidFill>
                          <a:latin typeface="+mn-lt"/>
                          <a:ea typeface="+mn-ea"/>
                          <a:cs typeface="+mn-cs"/>
                        </a:rPr>
                        <a:t>(-) Redução ao Valor Recuperável</a:t>
                      </a:r>
                      <a:r>
                        <a:rPr lang="pt-BR" sz="1100" dirty="0" smtClean="0">
                          <a:latin typeface="Times New Roman"/>
                          <a:ea typeface="Times New Roman"/>
                          <a:cs typeface="Times New Roman"/>
                        </a:rPr>
                        <a:t>    </a:t>
                      </a:r>
                      <a:endParaRPr lang="pt-BR" sz="11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spcAft>
                          <a:spcPts val="0"/>
                        </a:spcAft>
                      </a:pPr>
                      <a:endParaRPr lang="pt-BR" sz="11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pt-BR" sz="1100" b="1" kern="1200" dirty="0" smtClean="0">
                          <a:solidFill>
                            <a:schemeClr val="tx1"/>
                          </a:solidFill>
                          <a:latin typeface="+mn-lt"/>
                          <a:ea typeface="+mn-ea"/>
                          <a:cs typeface="+mn-cs"/>
                        </a:rPr>
                        <a:t>PASSIVO CIRCULANTE </a:t>
                      </a:r>
                      <a:endParaRPr lang="pt-BR" sz="1100" kern="1200" dirty="0" smtClean="0">
                        <a:solidFill>
                          <a:schemeClr val="tx1"/>
                        </a:solidFill>
                        <a:latin typeface="+mn-lt"/>
                        <a:ea typeface="+mn-ea"/>
                        <a:cs typeface="+mn-cs"/>
                      </a:endParaRPr>
                    </a:p>
                    <a:p>
                      <a:r>
                        <a:rPr lang="pt-BR" sz="1100" kern="1200" dirty="0" smtClean="0">
                          <a:solidFill>
                            <a:schemeClr val="tx1"/>
                          </a:solidFill>
                          <a:latin typeface="+mn-lt"/>
                          <a:ea typeface="+mn-ea"/>
                          <a:cs typeface="+mn-cs"/>
                        </a:rPr>
                        <a:t>Obrigações Trabalhistas, Previdenciárias e Assistenciais a Pagar a Curto Prazo</a:t>
                      </a:r>
                    </a:p>
                    <a:p>
                      <a:r>
                        <a:rPr lang="pt-BR" sz="1100" kern="1200" dirty="0" err="1" smtClean="0">
                          <a:solidFill>
                            <a:schemeClr val="tx1"/>
                          </a:solidFill>
                          <a:latin typeface="+mn-lt"/>
                          <a:ea typeface="+mn-ea"/>
                          <a:cs typeface="+mn-cs"/>
                        </a:rPr>
                        <a:t>Emprést</a:t>
                      </a:r>
                      <a:r>
                        <a:rPr lang="pt-BR" sz="1100" kern="1200" dirty="0" smtClean="0">
                          <a:solidFill>
                            <a:schemeClr val="tx1"/>
                          </a:solidFill>
                          <a:latin typeface="+mn-lt"/>
                          <a:ea typeface="+mn-ea"/>
                          <a:cs typeface="+mn-cs"/>
                        </a:rPr>
                        <a:t>. e Financiamentos a Curto Prazo</a:t>
                      </a:r>
                    </a:p>
                    <a:p>
                      <a:r>
                        <a:rPr lang="pt-BR" sz="1100" kern="1200" dirty="0" smtClean="0">
                          <a:solidFill>
                            <a:schemeClr val="tx1"/>
                          </a:solidFill>
                          <a:latin typeface="+mn-lt"/>
                          <a:ea typeface="+mn-ea"/>
                          <a:cs typeface="+mn-cs"/>
                        </a:rPr>
                        <a:t>Fornecedores e Contas a Pagar a Curto Prazo</a:t>
                      </a:r>
                    </a:p>
                    <a:p>
                      <a:r>
                        <a:rPr lang="pt-BR" sz="1100" kern="1200" dirty="0" smtClean="0">
                          <a:solidFill>
                            <a:schemeClr val="tx1"/>
                          </a:solidFill>
                          <a:latin typeface="+mn-lt"/>
                          <a:ea typeface="+mn-ea"/>
                          <a:cs typeface="+mn-cs"/>
                        </a:rPr>
                        <a:t>Obrigações Fiscais a Curto Prazo</a:t>
                      </a:r>
                    </a:p>
                    <a:p>
                      <a:r>
                        <a:rPr lang="pt-BR" sz="1100" kern="1200" dirty="0" smtClean="0">
                          <a:solidFill>
                            <a:schemeClr val="tx1"/>
                          </a:solidFill>
                          <a:latin typeface="+mn-lt"/>
                          <a:ea typeface="+mn-ea"/>
                          <a:cs typeface="+mn-cs"/>
                        </a:rPr>
                        <a:t>Demais Obrigações a Curto Prazo</a:t>
                      </a:r>
                    </a:p>
                    <a:p>
                      <a:r>
                        <a:rPr lang="pt-BR" sz="1100" kern="1200" dirty="0" smtClean="0">
                          <a:solidFill>
                            <a:schemeClr val="tx1"/>
                          </a:solidFill>
                          <a:latin typeface="+mn-lt"/>
                          <a:ea typeface="+mn-ea"/>
                          <a:cs typeface="+mn-cs"/>
                        </a:rPr>
                        <a:t>Provisões a Curto Prazo   </a:t>
                      </a:r>
                    </a:p>
                    <a:p>
                      <a:r>
                        <a:rPr lang="pt-BR" sz="1100" kern="1200" dirty="0" smtClean="0">
                          <a:solidFill>
                            <a:schemeClr val="tx1"/>
                          </a:solidFill>
                          <a:latin typeface="+mn-lt"/>
                          <a:ea typeface="+mn-ea"/>
                          <a:cs typeface="+mn-cs"/>
                        </a:rPr>
                        <a:t> </a:t>
                      </a:r>
                    </a:p>
                    <a:p>
                      <a:r>
                        <a:rPr lang="pt-BR" sz="1100" b="1" kern="1200" dirty="0" smtClean="0">
                          <a:solidFill>
                            <a:schemeClr val="tx1"/>
                          </a:solidFill>
                          <a:latin typeface="+mn-lt"/>
                          <a:ea typeface="+mn-ea"/>
                          <a:cs typeface="+mn-cs"/>
                        </a:rPr>
                        <a:t>PASSIVO NAO-CIRCULANTE </a:t>
                      </a:r>
                      <a:endParaRPr lang="pt-BR" sz="1100" kern="1200" dirty="0" smtClean="0">
                        <a:solidFill>
                          <a:schemeClr val="tx1"/>
                        </a:solidFill>
                        <a:latin typeface="+mn-lt"/>
                        <a:ea typeface="+mn-ea"/>
                        <a:cs typeface="+mn-cs"/>
                      </a:endParaRPr>
                    </a:p>
                    <a:p>
                      <a:r>
                        <a:rPr lang="pt-BR" sz="1100" kern="1200" dirty="0" smtClean="0">
                          <a:solidFill>
                            <a:schemeClr val="tx1"/>
                          </a:solidFill>
                          <a:latin typeface="+mn-lt"/>
                          <a:ea typeface="+mn-ea"/>
                          <a:cs typeface="+mn-cs"/>
                        </a:rPr>
                        <a:t>Obrigações Trabalhistas, Previdenciárias e   Assistenciais a Pagar A Longo Prazo</a:t>
                      </a:r>
                    </a:p>
                    <a:p>
                      <a:r>
                        <a:rPr lang="pt-BR" sz="1100" kern="1200" dirty="0" err="1" smtClean="0">
                          <a:solidFill>
                            <a:schemeClr val="tx1"/>
                          </a:solidFill>
                          <a:latin typeface="+mn-lt"/>
                          <a:ea typeface="+mn-ea"/>
                          <a:cs typeface="+mn-cs"/>
                        </a:rPr>
                        <a:t>Emprést</a:t>
                      </a:r>
                      <a:r>
                        <a:rPr lang="pt-BR" sz="1100" kern="1200" dirty="0" smtClean="0">
                          <a:solidFill>
                            <a:schemeClr val="tx1"/>
                          </a:solidFill>
                          <a:latin typeface="+mn-lt"/>
                          <a:ea typeface="+mn-ea"/>
                          <a:cs typeface="+mn-cs"/>
                        </a:rPr>
                        <a:t>. e Financiamentos a Longo Prazo</a:t>
                      </a:r>
                    </a:p>
                    <a:p>
                      <a:r>
                        <a:rPr lang="pt-BR" sz="1100" kern="1200" dirty="0" smtClean="0">
                          <a:solidFill>
                            <a:schemeClr val="tx1"/>
                          </a:solidFill>
                          <a:latin typeface="+mn-lt"/>
                          <a:ea typeface="+mn-ea"/>
                          <a:cs typeface="+mn-cs"/>
                        </a:rPr>
                        <a:t>Fornecedores a Longo Prazo</a:t>
                      </a:r>
                    </a:p>
                    <a:p>
                      <a:r>
                        <a:rPr lang="pt-BR" sz="1100" kern="1200" dirty="0" smtClean="0">
                          <a:solidFill>
                            <a:schemeClr val="tx1"/>
                          </a:solidFill>
                          <a:latin typeface="+mn-lt"/>
                          <a:ea typeface="+mn-ea"/>
                          <a:cs typeface="+mn-cs"/>
                        </a:rPr>
                        <a:t>Obrigações Fiscais a Longo Prazo</a:t>
                      </a:r>
                    </a:p>
                    <a:p>
                      <a:r>
                        <a:rPr lang="pt-BR" sz="1100" kern="1200" dirty="0" smtClean="0">
                          <a:solidFill>
                            <a:schemeClr val="tx1"/>
                          </a:solidFill>
                          <a:latin typeface="+mn-lt"/>
                          <a:ea typeface="+mn-ea"/>
                          <a:cs typeface="+mn-cs"/>
                        </a:rPr>
                        <a:t>Demais Obrigações a Longo Prazo</a:t>
                      </a:r>
                    </a:p>
                    <a:p>
                      <a:r>
                        <a:rPr lang="pt-BR" sz="1100" kern="1200" dirty="0" smtClean="0">
                          <a:solidFill>
                            <a:schemeClr val="tx1"/>
                          </a:solidFill>
                          <a:latin typeface="+mn-lt"/>
                          <a:ea typeface="+mn-ea"/>
                          <a:cs typeface="+mn-cs"/>
                        </a:rPr>
                        <a:t>Provisões a Longo Prazo</a:t>
                      </a:r>
                    </a:p>
                    <a:p>
                      <a:r>
                        <a:rPr lang="pt-BR" sz="1100" kern="1200" dirty="0" smtClean="0">
                          <a:solidFill>
                            <a:schemeClr val="tx1"/>
                          </a:solidFill>
                          <a:latin typeface="+mn-lt"/>
                          <a:ea typeface="+mn-ea"/>
                          <a:cs typeface="+mn-cs"/>
                        </a:rPr>
                        <a:t>Resultado Diferido</a:t>
                      </a:r>
                    </a:p>
                    <a:p>
                      <a:pPr algn="just">
                        <a:spcAft>
                          <a:spcPts val="0"/>
                        </a:spcAft>
                      </a:pPr>
                      <a:r>
                        <a:rPr lang="pt-BR" sz="1100" dirty="0" smtClean="0">
                          <a:latin typeface="Times New Roman"/>
                          <a:ea typeface="Times New Roman"/>
                          <a:cs typeface="Times New Roman"/>
                        </a:rPr>
                        <a:t>    </a:t>
                      </a:r>
                      <a:endParaRPr lang="pt-BR" sz="11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1435" algn="ctr">
                        <a:spcAft>
                          <a:spcPts val="0"/>
                        </a:spcAft>
                      </a:pP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627">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just">
                        <a:spcAft>
                          <a:spcPts val="0"/>
                        </a:spcAft>
                      </a:pPr>
                      <a:r>
                        <a:rPr lang="pt-BR" sz="1000" b="1" dirty="0">
                          <a:latin typeface="Times New Roman"/>
                          <a:ea typeface="Times New Roman"/>
                          <a:cs typeface="Times New Roman"/>
                        </a:rPr>
                        <a:t>TOTAL DO PASSIVO</a:t>
                      </a: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627">
                <a:tc vMerge="1">
                  <a:txBody>
                    <a:bodyPr/>
                    <a:lstStyle/>
                    <a:p>
                      <a:endParaRPr lang="pt-BR"/>
                    </a:p>
                  </a:txBody>
                  <a:tcPr/>
                </a:tc>
                <a:tc vMerge="1">
                  <a:txBody>
                    <a:bodyPr/>
                    <a:lstStyle/>
                    <a:p>
                      <a:endParaRPr lang="pt-BR"/>
                    </a:p>
                  </a:txBody>
                  <a:tcPr/>
                </a:tc>
                <a:tc vMerge="1">
                  <a:txBody>
                    <a:bodyPr/>
                    <a:lstStyle/>
                    <a:p>
                      <a:endParaRPr lang="pt-BR"/>
                    </a:p>
                  </a:txBody>
                  <a:tcPr/>
                </a:tc>
                <a:tc gridSpan="3">
                  <a:txBody>
                    <a:bodyPr/>
                    <a:lstStyle/>
                    <a:p>
                      <a:pPr algn="ctr">
                        <a:spcAft>
                          <a:spcPts val="0"/>
                        </a:spcAft>
                      </a:pPr>
                      <a:r>
                        <a:rPr lang="pt-BR" sz="1000" b="1" dirty="0">
                          <a:latin typeface="Times New Roman"/>
                          <a:ea typeface="Times New Roman"/>
                          <a:cs typeface="Times New Roman"/>
                        </a:rPr>
                        <a:t>PATRIMÔNIO LÍQUIDO </a:t>
                      </a: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pt-BR"/>
                    </a:p>
                  </a:txBody>
                  <a:tcPr/>
                </a:tc>
                <a:tc hMerge="1">
                  <a:txBody>
                    <a:bodyPr/>
                    <a:lstStyle/>
                    <a:p>
                      <a:endParaRPr lang="pt-BR"/>
                    </a:p>
                  </a:txBody>
                  <a:tcPr/>
                </a:tc>
              </a:tr>
              <a:tr h="314217">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a:spcAft>
                          <a:spcPts val="0"/>
                        </a:spcAft>
                      </a:pPr>
                      <a:endParaRPr lang="pt-BR" sz="1000" dirty="0">
                        <a:latin typeface="Times New Roman"/>
                        <a:ea typeface="Times New Roman"/>
                        <a:cs typeface="Times New Roman"/>
                      </a:endParaRPr>
                    </a:p>
                    <a:p>
                      <a:pPr algn="ctr">
                        <a:spcAft>
                          <a:spcPts val="0"/>
                        </a:spcAft>
                      </a:pPr>
                      <a:r>
                        <a:rPr lang="pt-BR" sz="1000" b="1" dirty="0">
                          <a:latin typeface="Times New Roman"/>
                          <a:ea typeface="Times New Roman"/>
                          <a:cs typeface="Times New Roman"/>
                        </a:rPr>
                        <a:t>ESPECIFICAÇÃO</a:t>
                      </a: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pt-BR" sz="1000" b="1" dirty="0">
                          <a:latin typeface="Times New Roman"/>
                          <a:ea typeface="Times New Roman"/>
                          <a:cs typeface="Times New Roman"/>
                        </a:rPr>
                        <a:t>Exercício</a:t>
                      </a:r>
                      <a:endParaRPr lang="pt-BR" sz="1000" dirty="0">
                        <a:latin typeface="Times New Roman"/>
                        <a:ea typeface="Times New Roman"/>
                        <a:cs typeface="Times New Roman"/>
                      </a:endParaRPr>
                    </a:p>
                    <a:p>
                      <a:pPr algn="ctr">
                        <a:spcAft>
                          <a:spcPts val="0"/>
                        </a:spcAft>
                      </a:pPr>
                      <a:r>
                        <a:rPr lang="pt-BR" sz="1000" b="1" dirty="0">
                          <a:latin typeface="Times New Roman"/>
                          <a:ea typeface="Times New Roman"/>
                          <a:cs typeface="Times New Roman"/>
                        </a:rPr>
                        <a:t>Atual</a:t>
                      </a:r>
                      <a:endParaRPr lang="pt-BR" sz="1000" dirty="0">
                        <a:latin typeface="Times New Roman"/>
                        <a:ea typeface="Times New Roman"/>
                        <a:cs typeface="Times New Roman"/>
                      </a:endParaRPr>
                    </a:p>
                  </a:txBody>
                  <a:tcPr marL="64187" marR="64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spcAft>
                          <a:spcPts val="0"/>
                        </a:spcAft>
                      </a:pPr>
                      <a:r>
                        <a:rPr lang="pt-BR" sz="1000" b="1" dirty="0">
                          <a:latin typeface="Times New Roman"/>
                          <a:ea typeface="Times New Roman"/>
                          <a:cs typeface="Times New Roman"/>
                        </a:rPr>
                        <a:t>Exercício</a:t>
                      </a:r>
                      <a:endParaRPr lang="pt-BR" sz="1000" dirty="0">
                        <a:latin typeface="Times New Roman"/>
                        <a:ea typeface="Times New Roman"/>
                        <a:cs typeface="Times New Roman"/>
                      </a:endParaRPr>
                    </a:p>
                    <a:p>
                      <a:pPr algn="ctr">
                        <a:spcAft>
                          <a:spcPts val="0"/>
                        </a:spcAft>
                      </a:pPr>
                      <a:r>
                        <a:rPr lang="pt-BR" sz="1000" b="1" dirty="0">
                          <a:latin typeface="Times New Roman"/>
                          <a:ea typeface="Times New Roman"/>
                          <a:cs typeface="Times New Roman"/>
                        </a:rPr>
                        <a:t>Anterior</a:t>
                      </a:r>
                      <a:endParaRPr lang="pt-BR" sz="1000" dirty="0">
                        <a:latin typeface="Times New Roman"/>
                        <a:ea typeface="Times New Roman"/>
                        <a:cs typeface="Times New Roman"/>
                      </a:endParaRPr>
                    </a:p>
                  </a:txBody>
                  <a:tcPr marL="64187" marR="64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152128">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r>
                        <a:rPr lang="pt-BR" sz="1000" dirty="0">
                          <a:latin typeface="Times New Roman"/>
                          <a:ea typeface="Times New Roman"/>
                          <a:cs typeface="Times New Roman"/>
                        </a:rPr>
                        <a:t>   </a:t>
                      </a:r>
                      <a:r>
                        <a:rPr lang="pt-BR" sz="1000" kern="1200" dirty="0" smtClean="0">
                          <a:solidFill>
                            <a:schemeClr val="tx1"/>
                          </a:solidFill>
                          <a:latin typeface="+mn-lt"/>
                          <a:ea typeface="+mn-ea"/>
                          <a:cs typeface="+mn-cs"/>
                        </a:rPr>
                        <a:t>Patrimônio Social e Capital Social</a:t>
                      </a:r>
                    </a:p>
                    <a:p>
                      <a:r>
                        <a:rPr lang="pt-BR" sz="1000" kern="1200" dirty="0" err="1" smtClean="0">
                          <a:solidFill>
                            <a:schemeClr val="tx1"/>
                          </a:solidFill>
                          <a:latin typeface="+mn-lt"/>
                          <a:ea typeface="+mn-ea"/>
                          <a:cs typeface="+mn-cs"/>
                        </a:rPr>
                        <a:t>Adiant</a:t>
                      </a:r>
                      <a:r>
                        <a:rPr lang="pt-BR" sz="1000" kern="1200" dirty="0" smtClean="0">
                          <a:solidFill>
                            <a:schemeClr val="tx1"/>
                          </a:solidFill>
                          <a:latin typeface="+mn-lt"/>
                          <a:ea typeface="+mn-ea"/>
                          <a:cs typeface="+mn-cs"/>
                        </a:rPr>
                        <a:t>. Para Futuro Aumento de Capital</a:t>
                      </a:r>
                    </a:p>
                    <a:p>
                      <a:r>
                        <a:rPr lang="pt-BR" sz="1000" kern="1200" dirty="0" smtClean="0">
                          <a:solidFill>
                            <a:schemeClr val="tx1"/>
                          </a:solidFill>
                          <a:latin typeface="+mn-lt"/>
                          <a:ea typeface="+mn-ea"/>
                          <a:cs typeface="+mn-cs"/>
                        </a:rPr>
                        <a:t>Reservas de Capital</a:t>
                      </a:r>
                    </a:p>
                    <a:p>
                      <a:r>
                        <a:rPr lang="pt-BR" sz="1000" kern="1200" dirty="0" smtClean="0">
                          <a:solidFill>
                            <a:schemeClr val="tx1"/>
                          </a:solidFill>
                          <a:latin typeface="+mn-lt"/>
                          <a:ea typeface="+mn-ea"/>
                          <a:cs typeface="+mn-cs"/>
                        </a:rPr>
                        <a:t>Ajustes de Avaliação Patrimonial</a:t>
                      </a:r>
                    </a:p>
                    <a:p>
                      <a:r>
                        <a:rPr lang="pt-BR" sz="1000" kern="1200" dirty="0" smtClean="0">
                          <a:solidFill>
                            <a:schemeClr val="tx1"/>
                          </a:solidFill>
                          <a:latin typeface="+mn-lt"/>
                          <a:ea typeface="+mn-ea"/>
                          <a:cs typeface="+mn-cs"/>
                        </a:rPr>
                        <a:t>Reservas de Lucros</a:t>
                      </a:r>
                    </a:p>
                    <a:p>
                      <a:r>
                        <a:rPr lang="pt-BR" sz="1000" kern="1200" dirty="0" smtClean="0">
                          <a:solidFill>
                            <a:schemeClr val="tx1"/>
                          </a:solidFill>
                          <a:latin typeface="+mn-lt"/>
                          <a:ea typeface="+mn-ea"/>
                          <a:cs typeface="+mn-cs"/>
                        </a:rPr>
                        <a:t>Demais Reservas</a:t>
                      </a:r>
                    </a:p>
                    <a:p>
                      <a:r>
                        <a:rPr lang="pt-BR" sz="1000" kern="1200" dirty="0" smtClean="0">
                          <a:solidFill>
                            <a:schemeClr val="tx1"/>
                          </a:solidFill>
                          <a:latin typeface="+mn-lt"/>
                          <a:ea typeface="+mn-ea"/>
                          <a:cs typeface="+mn-cs"/>
                        </a:rPr>
                        <a:t>Resultados Acumulados</a:t>
                      </a:r>
                    </a:p>
                    <a:p>
                      <a:r>
                        <a:rPr lang="pt-BR" sz="1000" kern="1200" dirty="0" smtClean="0">
                          <a:solidFill>
                            <a:schemeClr val="tx1"/>
                          </a:solidFill>
                          <a:latin typeface="+mn-lt"/>
                          <a:ea typeface="+mn-ea"/>
                          <a:cs typeface="+mn-cs"/>
                        </a:rPr>
                        <a:t>(-) Ações / Cotas em Tesouraria</a:t>
                      </a:r>
                    </a:p>
                    <a:p>
                      <a:pPr algn="just">
                        <a:spcAft>
                          <a:spcPts val="0"/>
                        </a:spcAft>
                      </a:pP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627">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just">
                        <a:spcAft>
                          <a:spcPts val="0"/>
                        </a:spcAft>
                      </a:pPr>
                      <a:r>
                        <a:rPr lang="pt-BR" sz="1000" b="1" dirty="0">
                          <a:latin typeface="Times New Roman"/>
                          <a:ea typeface="Times New Roman"/>
                          <a:cs typeface="Times New Roman"/>
                        </a:rPr>
                        <a:t>TOTAL DO PATRIMÔNIO LÍQUIDO</a:t>
                      </a: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702">
                <a:tc>
                  <a:txBody>
                    <a:bodyPr/>
                    <a:lstStyle/>
                    <a:p>
                      <a:pPr algn="just">
                        <a:spcAft>
                          <a:spcPts val="0"/>
                        </a:spcAft>
                      </a:pPr>
                      <a:r>
                        <a:rPr lang="pt-BR" sz="1100" b="1" dirty="0">
                          <a:latin typeface="Times New Roman"/>
                          <a:ea typeface="Times New Roman"/>
                          <a:cs typeface="Times New Roman"/>
                        </a:rPr>
                        <a:t>TOTAL</a:t>
                      </a:r>
                      <a:endParaRPr lang="pt-BR" sz="11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000" b="1" dirty="0">
                          <a:latin typeface="Times New Roman"/>
                          <a:ea typeface="Times New Roman"/>
                          <a:cs typeface="Times New Roman"/>
                        </a:rPr>
                        <a:t>TOTAL</a:t>
                      </a: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pt-BR" sz="1000" dirty="0">
                        <a:latin typeface="Times New Roman"/>
                        <a:ea typeface="Times New Roman"/>
                        <a:cs typeface="Times New Roman"/>
                      </a:endParaRPr>
                    </a:p>
                  </a:txBody>
                  <a:tcPr marL="64187" marR="641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43420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617728" y="3195253"/>
            <a:ext cx="2664296" cy="1316782"/>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tx1"/>
                </a:solidFill>
              </a:rPr>
              <a:t>DEMONSTRAÇÃO DOS </a:t>
            </a:r>
          </a:p>
          <a:p>
            <a:pPr algn="ctr"/>
            <a:r>
              <a:rPr lang="pt-BR" dirty="0" smtClean="0">
                <a:solidFill>
                  <a:schemeClr val="tx1"/>
                </a:solidFill>
              </a:rPr>
              <a:t>FLUXOS DE CAIXA (DFC)</a:t>
            </a:r>
          </a:p>
        </p:txBody>
      </p:sp>
      <p:sp>
        <p:nvSpPr>
          <p:cNvPr id="13" name="Retângulo de cantos arredondados 12"/>
          <p:cNvSpPr/>
          <p:nvPr/>
        </p:nvSpPr>
        <p:spPr>
          <a:xfrm>
            <a:off x="3491880" y="2201202"/>
            <a:ext cx="1770364" cy="720000"/>
          </a:xfrm>
          <a:prstGeom prst="round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tx1"/>
                </a:solidFill>
              </a:rPr>
              <a:t>Identifica</a:t>
            </a:r>
          </a:p>
        </p:txBody>
      </p:sp>
      <p:sp>
        <p:nvSpPr>
          <p:cNvPr id="19" name="Retângulo de cantos arredondados 18"/>
          <p:cNvSpPr/>
          <p:nvPr/>
        </p:nvSpPr>
        <p:spPr>
          <a:xfrm>
            <a:off x="3491880" y="4833296"/>
            <a:ext cx="1770364" cy="720000"/>
          </a:xfrm>
          <a:prstGeom prst="roundRect">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tx1"/>
                </a:solidFill>
              </a:rPr>
              <a:t>Permite</a:t>
            </a:r>
          </a:p>
        </p:txBody>
      </p:sp>
      <p:sp>
        <p:nvSpPr>
          <p:cNvPr id="20" name="Retângulo de cantos arredondados 19"/>
          <p:cNvSpPr/>
          <p:nvPr/>
        </p:nvSpPr>
        <p:spPr>
          <a:xfrm>
            <a:off x="5652120" y="4473296"/>
            <a:ext cx="3312368" cy="144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lvl="0" algn="ctr"/>
            <a:r>
              <a:rPr lang="pt-BR" sz="1600" dirty="0" smtClean="0">
                <a:solidFill>
                  <a:schemeClr val="tx1"/>
                </a:solidFill>
              </a:rPr>
              <a:t>A </a:t>
            </a:r>
            <a:r>
              <a:rPr lang="pt-BR" sz="1600" dirty="0">
                <a:solidFill>
                  <a:schemeClr val="tx1"/>
                </a:solidFill>
              </a:rPr>
              <a:t>análise da </a:t>
            </a:r>
            <a:r>
              <a:rPr lang="pt-BR" sz="1600" b="1" dirty="0">
                <a:solidFill>
                  <a:schemeClr val="tx1"/>
                </a:solidFill>
              </a:rPr>
              <a:t>capacidade</a:t>
            </a:r>
            <a:r>
              <a:rPr lang="pt-BR" sz="1600" dirty="0">
                <a:solidFill>
                  <a:schemeClr val="tx1"/>
                </a:solidFill>
              </a:rPr>
              <a:t> de a entidade </a:t>
            </a:r>
            <a:r>
              <a:rPr lang="pt-BR" sz="1600" b="1" dirty="0">
                <a:solidFill>
                  <a:schemeClr val="tx1"/>
                </a:solidFill>
              </a:rPr>
              <a:t>gerar caixa</a:t>
            </a:r>
            <a:r>
              <a:rPr lang="pt-BR" sz="1600" dirty="0">
                <a:solidFill>
                  <a:schemeClr val="tx1"/>
                </a:solidFill>
              </a:rPr>
              <a:t> e equivalentes de caixa e da </a:t>
            </a:r>
            <a:r>
              <a:rPr lang="pt-BR" sz="1600" b="1" dirty="0">
                <a:solidFill>
                  <a:schemeClr val="tx1"/>
                </a:solidFill>
              </a:rPr>
              <a:t>utilização</a:t>
            </a:r>
            <a:r>
              <a:rPr lang="pt-BR" sz="1600" dirty="0">
                <a:solidFill>
                  <a:schemeClr val="tx1"/>
                </a:solidFill>
              </a:rPr>
              <a:t> de </a:t>
            </a:r>
            <a:endParaRPr lang="pt-BR" sz="1600" dirty="0" smtClean="0">
              <a:solidFill>
                <a:schemeClr val="tx1"/>
              </a:solidFill>
            </a:endParaRPr>
          </a:p>
          <a:p>
            <a:pPr lvl="0" algn="ctr"/>
            <a:r>
              <a:rPr lang="pt-BR" sz="1600" b="1" dirty="0" smtClean="0">
                <a:solidFill>
                  <a:schemeClr val="tx1"/>
                </a:solidFill>
              </a:rPr>
              <a:t>recursos </a:t>
            </a:r>
            <a:r>
              <a:rPr lang="pt-BR" sz="1600" b="1" dirty="0">
                <a:solidFill>
                  <a:schemeClr val="tx1"/>
                </a:solidFill>
              </a:rPr>
              <a:t>próprios e de terceiros</a:t>
            </a:r>
            <a:r>
              <a:rPr lang="pt-BR" sz="1600" dirty="0">
                <a:solidFill>
                  <a:schemeClr val="tx1"/>
                </a:solidFill>
              </a:rPr>
              <a:t> em suas atividades</a:t>
            </a:r>
            <a:r>
              <a:rPr lang="pt-BR" sz="1600" dirty="0" smtClean="0">
                <a:solidFill>
                  <a:schemeClr val="tx1"/>
                </a:solidFill>
              </a:rPr>
              <a:t>.</a:t>
            </a:r>
            <a:endParaRPr lang="pt-BR" sz="1600" dirty="0">
              <a:solidFill>
                <a:schemeClr val="tx1"/>
              </a:solidFill>
            </a:endParaRPr>
          </a:p>
        </p:txBody>
      </p:sp>
      <p:sp>
        <p:nvSpPr>
          <p:cNvPr id="21" name="Retângulo de cantos arredondados 20"/>
          <p:cNvSpPr/>
          <p:nvPr/>
        </p:nvSpPr>
        <p:spPr>
          <a:xfrm>
            <a:off x="5652120" y="1268760"/>
            <a:ext cx="3312368" cy="72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pt-BR" sz="1600" dirty="0" smtClean="0">
                <a:solidFill>
                  <a:schemeClr val="tx1"/>
                </a:solidFill>
              </a:rPr>
              <a:t>As </a:t>
            </a:r>
            <a:r>
              <a:rPr lang="pt-BR" sz="1600" dirty="0">
                <a:solidFill>
                  <a:schemeClr val="tx1"/>
                </a:solidFill>
              </a:rPr>
              <a:t>fontes de geração dos fluxos de entrada de caixa</a:t>
            </a:r>
            <a:endParaRPr lang="pt-BR" sz="1600" dirty="0" smtClean="0">
              <a:solidFill>
                <a:schemeClr val="tx1"/>
              </a:solidFill>
            </a:endParaRPr>
          </a:p>
        </p:txBody>
      </p:sp>
      <p:sp>
        <p:nvSpPr>
          <p:cNvPr id="22" name="Retângulo de cantos arredondados 21"/>
          <p:cNvSpPr/>
          <p:nvPr/>
        </p:nvSpPr>
        <p:spPr>
          <a:xfrm>
            <a:off x="5652120" y="2201202"/>
            <a:ext cx="3312368" cy="72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pt-BR" sz="1600" dirty="0" smtClean="0">
                <a:solidFill>
                  <a:schemeClr val="tx1"/>
                </a:solidFill>
              </a:rPr>
              <a:t>Os </a:t>
            </a:r>
            <a:r>
              <a:rPr lang="pt-BR" sz="1600" dirty="0">
                <a:solidFill>
                  <a:schemeClr val="tx1"/>
                </a:solidFill>
              </a:rPr>
              <a:t>itens de consumo de caixa durante o período das demonstrações contábeis</a:t>
            </a:r>
            <a:endParaRPr lang="pt-BR" sz="1600" dirty="0" smtClean="0">
              <a:solidFill>
                <a:schemeClr val="tx1"/>
              </a:solidFill>
            </a:endParaRPr>
          </a:p>
        </p:txBody>
      </p:sp>
      <p:sp>
        <p:nvSpPr>
          <p:cNvPr id="23" name="Retângulo de cantos arredondados 22"/>
          <p:cNvSpPr/>
          <p:nvPr/>
        </p:nvSpPr>
        <p:spPr>
          <a:xfrm>
            <a:off x="5652120" y="3133644"/>
            <a:ext cx="3312368" cy="72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pt-BR" sz="1600" dirty="0" smtClean="0">
                <a:solidFill>
                  <a:schemeClr val="tx1"/>
                </a:solidFill>
              </a:rPr>
              <a:t>O </a:t>
            </a:r>
            <a:r>
              <a:rPr lang="pt-BR" sz="1600" dirty="0">
                <a:solidFill>
                  <a:schemeClr val="tx1"/>
                </a:solidFill>
              </a:rPr>
              <a:t>saldo do caixa na data das demonstrações contábeis</a:t>
            </a:r>
            <a:endParaRPr lang="pt-BR" sz="1600" dirty="0" smtClean="0">
              <a:solidFill>
                <a:schemeClr val="tx1"/>
              </a:solidFill>
            </a:endParaRPr>
          </a:p>
        </p:txBody>
      </p:sp>
      <p:cxnSp>
        <p:nvCxnSpPr>
          <p:cNvPr id="4" name="Conector de seta reta 3"/>
          <p:cNvCxnSpPr>
            <a:stCxn id="13" idx="3"/>
            <a:endCxn id="21" idx="1"/>
          </p:cNvCxnSpPr>
          <p:nvPr/>
        </p:nvCxnSpPr>
        <p:spPr>
          <a:xfrm flipV="1">
            <a:off x="5262244" y="1628760"/>
            <a:ext cx="389876" cy="932442"/>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4" name="Conector de seta reta 23"/>
          <p:cNvCxnSpPr>
            <a:stCxn id="13" idx="3"/>
            <a:endCxn id="22" idx="1"/>
          </p:cNvCxnSpPr>
          <p:nvPr/>
        </p:nvCxnSpPr>
        <p:spPr>
          <a:xfrm>
            <a:off x="5262244" y="2561202"/>
            <a:ext cx="389876" cy="0"/>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5" name="Conector de seta reta 24"/>
          <p:cNvCxnSpPr>
            <a:stCxn id="13" idx="3"/>
            <a:endCxn id="23" idx="1"/>
          </p:cNvCxnSpPr>
          <p:nvPr/>
        </p:nvCxnSpPr>
        <p:spPr>
          <a:xfrm>
            <a:off x="5262244" y="2561202"/>
            <a:ext cx="389876" cy="932442"/>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28" name="Conector de seta reta 27"/>
          <p:cNvCxnSpPr>
            <a:stCxn id="19" idx="3"/>
            <a:endCxn id="20" idx="1"/>
          </p:cNvCxnSpPr>
          <p:nvPr/>
        </p:nvCxnSpPr>
        <p:spPr>
          <a:xfrm>
            <a:off x="5262244" y="5193296"/>
            <a:ext cx="389876" cy="0"/>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5" name="Conector de seta reta 34"/>
          <p:cNvCxnSpPr>
            <a:stCxn id="5" idx="3"/>
            <a:endCxn id="13" idx="2"/>
          </p:cNvCxnSpPr>
          <p:nvPr/>
        </p:nvCxnSpPr>
        <p:spPr>
          <a:xfrm flipV="1">
            <a:off x="3282024" y="2921202"/>
            <a:ext cx="1095038" cy="932442"/>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cxnSp>
        <p:nvCxnSpPr>
          <p:cNvPr id="38" name="Conector de seta reta 37"/>
          <p:cNvCxnSpPr>
            <a:stCxn id="5" idx="3"/>
            <a:endCxn id="19" idx="0"/>
          </p:cNvCxnSpPr>
          <p:nvPr/>
        </p:nvCxnSpPr>
        <p:spPr>
          <a:xfrm>
            <a:off x="3282024" y="3853644"/>
            <a:ext cx="1095038" cy="979652"/>
          </a:xfrm>
          <a:prstGeom prst="straightConnector1">
            <a:avLst/>
          </a:prstGeom>
          <a:ln w="28575">
            <a:solidFill>
              <a:schemeClr val="accent3">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7"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Definição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da Demons.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Fluxo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de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Caixa</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spTree>
    <p:extLst>
      <p:ext uri="{BB962C8B-B14F-4D97-AF65-F5344CB8AC3E}">
        <p14:creationId xmlns:p14="http://schemas.microsoft.com/office/powerpoint/2010/main" val="29295443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par>
                                <p:cTn id="29" presetID="6"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ircle(in)">
                                      <p:cBhvr>
                                        <p:cTn id="31" dur="2000"/>
                                        <p:tgtEl>
                                          <p:spTgt spid="24"/>
                                        </p:tgtEl>
                                      </p:cBhvr>
                                    </p:animEffect>
                                  </p:childTnLst>
                                </p:cTn>
                              </p:par>
                              <p:par>
                                <p:cTn id="32" presetID="6"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ircle(in)">
                                      <p:cBhvr>
                                        <p:cTn id="40" dur="2000"/>
                                        <p:tgtEl>
                                          <p:spTgt spid="2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ircle(in)">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heel(1)">
                                      <p:cBhvr>
                                        <p:cTn id="48" dur="2000"/>
                                        <p:tgtEl>
                                          <p:spTgt spid="19"/>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heel(1)">
                                      <p:cBhvr>
                                        <p:cTn id="51" dur="2000"/>
                                        <p:tgtEl>
                                          <p:spTgt spid="20"/>
                                        </p:tgtEl>
                                      </p:cBhvr>
                                    </p:animEffect>
                                  </p:childTnLst>
                                </p:cTn>
                              </p:par>
                              <p:par>
                                <p:cTn id="52" presetID="21" presetClass="entr" presetSubtype="1"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heel(1)">
                                      <p:cBhvr>
                                        <p:cTn id="5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9" grpId="0" animBg="1"/>
      <p:bldP spid="20" grpId="0" animBg="1"/>
      <p:bldP spid="21" grpId="0" animBg="1"/>
      <p:bldP spid="22" grpId="0" animBg="1"/>
      <p:bldP spid="23"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860696769"/>
              </p:ext>
            </p:extLst>
          </p:nvPr>
        </p:nvGraphicFramePr>
        <p:xfrm>
          <a:off x="751613" y="562312"/>
          <a:ext cx="7924843" cy="6035040"/>
        </p:xfrm>
        <a:graphic>
          <a:graphicData uri="http://schemas.openxmlformats.org/drawingml/2006/table">
            <a:tbl>
              <a:tblPr firstRow="1" firstCol="1" bandRow="1"/>
              <a:tblGrid>
                <a:gridCol w="2281915"/>
                <a:gridCol w="2656428"/>
                <a:gridCol w="381487"/>
                <a:gridCol w="73763"/>
                <a:gridCol w="1117928"/>
                <a:gridCol w="1413322"/>
              </a:tblGrid>
              <a:tr h="182000">
                <a:tc gridSpan="3">
                  <a:txBody>
                    <a:bodyPr/>
                    <a:lstStyle/>
                    <a:p>
                      <a:pPr>
                        <a:spcAft>
                          <a:spcPts val="0"/>
                        </a:spcAft>
                      </a:pPr>
                      <a:r>
                        <a:rPr lang="pt-BR" sz="1200" dirty="0">
                          <a:effectLst/>
                          <a:latin typeface="Calibri" panose="020F0502020204030204" pitchFamily="34"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gridSpan="2">
                  <a:txBody>
                    <a:bodyPr/>
                    <a:lstStyle/>
                    <a:p>
                      <a:pPr algn="ctr">
                        <a:spcAft>
                          <a:spcPts val="0"/>
                        </a:spcAft>
                      </a:pPr>
                      <a:r>
                        <a:rPr lang="pt-BR" sz="1200" b="1" dirty="0">
                          <a:effectLst/>
                          <a:latin typeface="Calibri" panose="020F0502020204030204" pitchFamily="34" charset="0"/>
                          <a:ea typeface="Times New Roman" panose="02020603050405020304" pitchFamily="18" charset="0"/>
                        </a:rPr>
                        <a:t>Exercício Atual</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pt-BR"/>
                    </a:p>
                  </a:txBody>
                  <a:tcPr/>
                </a:tc>
                <a:tc>
                  <a:txBody>
                    <a:bodyPr/>
                    <a:lstStyle/>
                    <a:p>
                      <a:pPr algn="ctr">
                        <a:spcAft>
                          <a:spcPts val="0"/>
                        </a:spcAft>
                      </a:pPr>
                      <a:r>
                        <a:rPr lang="pt-BR" sz="1200" b="1" dirty="0">
                          <a:effectLst/>
                          <a:latin typeface="Calibri" panose="020F0502020204030204" pitchFamily="34" charset="0"/>
                          <a:ea typeface="Times New Roman" panose="02020603050405020304" pitchFamily="18" charset="0"/>
                        </a:rPr>
                        <a:t>Exercício Anterior</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182000">
                <a:tc>
                  <a:txBody>
                    <a:bodyPr/>
                    <a:lstStyle/>
                    <a:p>
                      <a:pPr>
                        <a:spcAft>
                          <a:spcPts val="0"/>
                        </a:spcAft>
                      </a:pPr>
                      <a:r>
                        <a:rPr lang="pt-BR" sz="1200" dirty="0">
                          <a:effectLst/>
                          <a:latin typeface="Calibri" panose="020F0502020204030204" pitchFamily="34"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gridSpan="2">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hMerge="1">
                  <a:txBody>
                    <a:bodyPr/>
                    <a:lstStyle/>
                    <a:p>
                      <a:endParaRPr lang="pt-BR"/>
                    </a:p>
                  </a:txBody>
                  <a:tcPr/>
                </a:tc>
                <a:tc>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dirty="0">
                          <a:effectLst/>
                          <a:latin typeface="Calibri" panose="020F0502020204030204" pitchFamily="34" charset="0"/>
                          <a:ea typeface="Times New Roman" panose="02020603050405020304" pitchFamily="18" charset="0"/>
                        </a:rPr>
                        <a:t>FLUXOS DE CAIXA DAS ATIVIDADES OPERACIONAIS</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solidFill>
                      <a:schemeClr val="accent6">
                        <a:lumMod val="60000"/>
                        <a:lumOff val="4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dirty="0">
                          <a:effectLst/>
                          <a:latin typeface="Calibri" panose="020F0502020204030204" pitchFamily="34" charset="0"/>
                          <a:ea typeface="Times New Roman" panose="02020603050405020304" pitchFamily="18" charset="0"/>
                        </a:rPr>
                        <a:t>Ingressos</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364000">
                <a:tc gridSpan="4">
                  <a:txBody>
                    <a:bodyPr/>
                    <a:lstStyle/>
                    <a:p>
                      <a:pPr>
                        <a:spcAft>
                          <a:spcPts val="0"/>
                        </a:spcAft>
                      </a:pPr>
                      <a:r>
                        <a:rPr lang="pt-BR" sz="1200">
                          <a:effectLst/>
                          <a:latin typeface="Calibri" panose="020F0502020204030204" pitchFamily="34" charset="0"/>
                          <a:ea typeface="Times New Roman" panose="02020603050405020304" pitchFamily="18" charset="0"/>
                        </a:rPr>
                        <a:t>    Receitas derivadas e originárias</a:t>
                      </a:r>
                      <a:endParaRPr lang="pt-BR" sz="1200">
                        <a:effectLst/>
                        <a:latin typeface="Times New Roman" panose="02020603050405020304" pitchFamily="18" charset="0"/>
                        <a:ea typeface="Times New Roman" panose="02020603050405020304" pitchFamily="18" charset="0"/>
                      </a:endParaRPr>
                    </a:p>
                    <a:p>
                      <a:pPr>
                        <a:spcAft>
                          <a:spcPts val="0"/>
                        </a:spcAft>
                      </a:pPr>
                      <a:r>
                        <a:rPr lang="pt-BR" sz="1200">
                          <a:effectLst/>
                          <a:latin typeface="Calibri" panose="020F0502020204030204" pitchFamily="34" charset="0"/>
                          <a:ea typeface="Times New Roman" panose="02020603050405020304" pitchFamily="18" charset="0"/>
                        </a:rPr>
                        <a:t>    Transferências recebidas</a:t>
                      </a:r>
                      <a:endParaRPr lang="pt-BR" sz="120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dirty="0">
                          <a:effectLst/>
                          <a:latin typeface="Calibri" panose="020F0502020204030204" pitchFamily="34" charset="0"/>
                          <a:ea typeface="Times New Roman" panose="02020603050405020304" pitchFamily="18" charset="0"/>
                        </a:rPr>
                        <a:t>Desembolsos</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546000">
                <a:tc gridSpan="4">
                  <a:txBody>
                    <a:bodyPr/>
                    <a:lstStyle/>
                    <a:p>
                      <a:pPr>
                        <a:spcAft>
                          <a:spcPts val="0"/>
                        </a:spcAft>
                      </a:pPr>
                      <a:r>
                        <a:rPr lang="pt-BR" sz="1200" dirty="0">
                          <a:effectLst/>
                          <a:latin typeface="Calibri" panose="020F0502020204030204" pitchFamily="34" charset="0"/>
                          <a:ea typeface="Times New Roman" panose="02020603050405020304" pitchFamily="18" charset="0"/>
                        </a:rPr>
                        <a:t>    Pessoal e demais despesas</a:t>
                      </a:r>
                      <a:endParaRPr lang="pt-BR" sz="1200" dirty="0">
                        <a:effectLst/>
                        <a:latin typeface="Times New Roman" panose="02020603050405020304" pitchFamily="18" charset="0"/>
                        <a:ea typeface="Times New Roman" panose="02020603050405020304" pitchFamily="18" charset="0"/>
                      </a:endParaRPr>
                    </a:p>
                    <a:p>
                      <a:pPr>
                        <a:spcAft>
                          <a:spcPts val="0"/>
                        </a:spcAft>
                      </a:pPr>
                      <a:r>
                        <a:rPr lang="pt-BR" sz="1200" dirty="0">
                          <a:effectLst/>
                          <a:latin typeface="Calibri" panose="020F0502020204030204" pitchFamily="34" charset="0"/>
                          <a:ea typeface="Times New Roman" panose="02020603050405020304" pitchFamily="18" charset="0"/>
                        </a:rPr>
                        <a:t>    Juros e encargos da dívida</a:t>
                      </a:r>
                      <a:endParaRPr lang="pt-BR" sz="1200" dirty="0">
                        <a:effectLst/>
                        <a:latin typeface="Times New Roman" panose="02020603050405020304" pitchFamily="18" charset="0"/>
                        <a:ea typeface="Times New Roman" panose="02020603050405020304" pitchFamily="18" charset="0"/>
                      </a:endParaRPr>
                    </a:p>
                    <a:p>
                      <a:pPr>
                        <a:spcAft>
                          <a:spcPts val="0"/>
                        </a:spcAft>
                      </a:pPr>
                      <a:r>
                        <a:rPr lang="pt-BR" sz="1200" dirty="0">
                          <a:effectLst/>
                          <a:latin typeface="Calibri" panose="020F0502020204030204" pitchFamily="34" charset="0"/>
                          <a:ea typeface="Times New Roman" panose="02020603050405020304" pitchFamily="18" charset="0"/>
                        </a:rPr>
                        <a:t>    Transferências </a:t>
                      </a:r>
                      <a:r>
                        <a:rPr lang="pt-BR" sz="1200" dirty="0" smtClean="0">
                          <a:effectLst/>
                          <a:latin typeface="Calibri" panose="020F0502020204030204" pitchFamily="34" charset="0"/>
                          <a:ea typeface="Times New Roman" panose="02020603050405020304" pitchFamily="18" charset="0"/>
                        </a:rPr>
                        <a:t>concedidas</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i="1" dirty="0">
                          <a:effectLst/>
                          <a:latin typeface="Calibri" panose="020F0502020204030204" pitchFamily="34" charset="0"/>
                          <a:ea typeface="Times New Roman" panose="02020603050405020304" pitchFamily="18" charset="0"/>
                        </a:rPr>
                        <a:t>Fluxo de caixa líquido das atividades operacionais (I)</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dirty="0">
                          <a:effectLst/>
                          <a:latin typeface="Calibri" panose="020F0502020204030204" pitchFamily="34" charset="0"/>
                          <a:ea typeface="Times New Roman" panose="02020603050405020304" pitchFamily="18" charset="0"/>
                        </a:rPr>
                        <a:t>FLUXOS DE CAIXA DAS ATIVIDADES DE INVESTIMENTO</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solidFill>
                      <a:schemeClr val="accent6">
                        <a:lumMod val="60000"/>
                        <a:lumOff val="4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dirty="0">
                          <a:effectLst/>
                          <a:latin typeface="Calibri" panose="020F0502020204030204" pitchFamily="34" charset="0"/>
                          <a:ea typeface="Times New Roman" panose="02020603050405020304" pitchFamily="18" charset="0"/>
                        </a:rPr>
                        <a:t>Ingressos</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364000">
                <a:tc gridSpan="4">
                  <a:txBody>
                    <a:bodyPr/>
                    <a:lstStyle/>
                    <a:p>
                      <a:pPr>
                        <a:spcAft>
                          <a:spcPts val="0"/>
                        </a:spcAft>
                      </a:pPr>
                      <a:r>
                        <a:rPr lang="pt-BR" sz="1200">
                          <a:effectLst/>
                          <a:latin typeface="Calibri" panose="020F0502020204030204" pitchFamily="34" charset="0"/>
                          <a:ea typeface="Times New Roman" panose="02020603050405020304" pitchFamily="18" charset="0"/>
                        </a:rPr>
                        <a:t>    Alienação de bens</a:t>
                      </a:r>
                      <a:endParaRPr lang="pt-BR" sz="1200">
                        <a:effectLst/>
                        <a:latin typeface="Times New Roman" panose="02020603050405020304" pitchFamily="18" charset="0"/>
                        <a:ea typeface="Times New Roman" panose="02020603050405020304" pitchFamily="18" charset="0"/>
                      </a:endParaRPr>
                    </a:p>
                    <a:p>
                      <a:pPr>
                        <a:spcAft>
                          <a:spcPts val="0"/>
                        </a:spcAft>
                      </a:pPr>
                      <a:r>
                        <a:rPr lang="pt-BR" sz="1200">
                          <a:effectLst/>
                          <a:latin typeface="Calibri" panose="020F0502020204030204" pitchFamily="34" charset="0"/>
                          <a:ea typeface="Times New Roman" panose="02020603050405020304" pitchFamily="18" charset="0"/>
                        </a:rPr>
                        <a:t>    Amortização de empréstimos e financiamentos concedidos</a:t>
                      </a:r>
                      <a:endParaRPr lang="pt-BR" sz="120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dirty="0">
                          <a:effectLst/>
                          <a:latin typeface="Calibri" panose="020F0502020204030204" pitchFamily="34" charset="0"/>
                          <a:ea typeface="Times New Roman" panose="02020603050405020304" pitchFamily="18" charset="0"/>
                        </a:rPr>
                        <a:t>Desembolsos</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546000">
                <a:tc gridSpan="4">
                  <a:txBody>
                    <a:bodyPr/>
                    <a:lstStyle/>
                    <a:p>
                      <a:pPr>
                        <a:spcAft>
                          <a:spcPts val="0"/>
                        </a:spcAft>
                      </a:pPr>
                      <a:r>
                        <a:rPr lang="pt-BR" sz="1200" dirty="0">
                          <a:effectLst/>
                          <a:latin typeface="Calibri" panose="020F0502020204030204" pitchFamily="34" charset="0"/>
                          <a:ea typeface="Times New Roman" panose="02020603050405020304" pitchFamily="18" charset="0"/>
                        </a:rPr>
                        <a:t>    Aquisição de ativo não circulante</a:t>
                      </a:r>
                      <a:endParaRPr lang="pt-BR" sz="1200" dirty="0">
                        <a:effectLst/>
                        <a:latin typeface="Times New Roman" panose="02020603050405020304" pitchFamily="18" charset="0"/>
                        <a:ea typeface="Times New Roman" panose="02020603050405020304" pitchFamily="18" charset="0"/>
                      </a:endParaRPr>
                    </a:p>
                    <a:p>
                      <a:pPr>
                        <a:spcAft>
                          <a:spcPts val="0"/>
                        </a:spcAft>
                      </a:pPr>
                      <a:r>
                        <a:rPr lang="pt-BR" sz="1200" dirty="0">
                          <a:effectLst/>
                          <a:latin typeface="Calibri" panose="020F0502020204030204" pitchFamily="34" charset="0"/>
                          <a:ea typeface="Times New Roman" panose="02020603050405020304" pitchFamily="18" charset="0"/>
                        </a:rPr>
                        <a:t>    Concessão de empréstimos e financiamentos</a:t>
                      </a:r>
                      <a:endParaRPr lang="pt-BR" sz="1200" dirty="0">
                        <a:effectLst/>
                        <a:latin typeface="Times New Roman" panose="02020603050405020304" pitchFamily="18" charset="0"/>
                        <a:ea typeface="Times New Roman" panose="02020603050405020304" pitchFamily="18" charset="0"/>
                      </a:endParaRPr>
                    </a:p>
                    <a:p>
                      <a:pPr>
                        <a:spcAft>
                          <a:spcPts val="0"/>
                        </a:spcAft>
                      </a:pPr>
                      <a:r>
                        <a:rPr lang="pt-BR" sz="1200" dirty="0">
                          <a:effectLst/>
                          <a:latin typeface="Calibri" panose="020F0502020204030204" pitchFamily="34" charset="0"/>
                          <a:ea typeface="Times New Roman" panose="02020603050405020304" pitchFamily="18" charset="0"/>
                        </a:rPr>
                        <a:t>    Outros desembolsos de investimentos</a:t>
                      </a:r>
                      <a:endParaRPr lang="pt-BR" sz="1200" dirty="0">
                        <a:effectLst/>
                        <a:latin typeface="Times New Roman" panose="02020603050405020304" pitchFamily="18" charset="0"/>
                        <a:ea typeface="Times New Roman" panose="02020603050405020304" pitchFamily="18" charset="0"/>
                      </a:endParaRPr>
                    </a:p>
                  </a:txBody>
                  <a:tcPr marL="39017" marR="39017" marT="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nchor="b">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i="1" dirty="0">
                          <a:effectLst/>
                          <a:latin typeface="Calibri" panose="020F0502020204030204" pitchFamily="34" charset="0"/>
                          <a:ea typeface="Times New Roman" panose="02020603050405020304" pitchFamily="18" charset="0"/>
                        </a:rPr>
                        <a:t>Fluxo de caixa líquido das atividades de investimento (II)</a:t>
                      </a:r>
                      <a:endParaRPr lang="pt-BR" sz="1200" dirty="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dirty="0">
                          <a:effectLst/>
                          <a:latin typeface="Calibri" panose="020F0502020204030204" pitchFamily="34" charset="0"/>
                          <a:ea typeface="Times New Roman" panose="02020603050405020304" pitchFamily="18" charset="0"/>
                        </a:rPr>
                        <a:t>FLUXOS DE CAIXA DAS ATIVIDADES DE FINANCIAMENTO</a:t>
                      </a:r>
                      <a:endParaRPr lang="pt-BR" sz="1200" dirty="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solidFill>
                      <a:schemeClr val="accent6">
                        <a:lumMod val="60000"/>
                        <a:lumOff val="4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dirty="0">
                          <a:effectLst/>
                          <a:latin typeface="Calibri" panose="020F0502020204030204" pitchFamily="34" charset="0"/>
                          <a:ea typeface="Times New Roman" panose="02020603050405020304" pitchFamily="18" charset="0"/>
                        </a:rPr>
                        <a:t>Ingressos</a:t>
                      </a:r>
                      <a:endParaRPr lang="pt-BR" sz="1200" dirty="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364000">
                <a:tc gridSpan="4">
                  <a:txBody>
                    <a:bodyPr/>
                    <a:lstStyle/>
                    <a:p>
                      <a:pPr>
                        <a:spcAft>
                          <a:spcPts val="0"/>
                        </a:spcAft>
                      </a:pPr>
                      <a:r>
                        <a:rPr lang="pt-BR" sz="1200" dirty="0">
                          <a:effectLst/>
                          <a:latin typeface="Calibri" panose="020F0502020204030204" pitchFamily="34" charset="0"/>
                          <a:ea typeface="Times New Roman" panose="02020603050405020304" pitchFamily="18" charset="0"/>
                        </a:rPr>
                        <a:t>    Operações de crédito</a:t>
                      </a:r>
                      <a:endParaRPr lang="pt-BR" sz="1200" dirty="0">
                        <a:effectLst/>
                        <a:latin typeface="Times New Roman" panose="02020603050405020304" pitchFamily="18" charset="0"/>
                        <a:ea typeface="Times New Roman" panose="02020603050405020304" pitchFamily="18" charset="0"/>
                      </a:endParaRPr>
                    </a:p>
                    <a:p>
                      <a:pPr>
                        <a:spcAft>
                          <a:spcPts val="0"/>
                        </a:spcAft>
                      </a:pPr>
                      <a:r>
                        <a:rPr lang="pt-BR" sz="1200" dirty="0">
                          <a:effectLst/>
                          <a:latin typeface="Calibri" panose="020F0502020204030204" pitchFamily="34" charset="0"/>
                          <a:ea typeface="Times New Roman" panose="02020603050405020304" pitchFamily="18" charset="0"/>
                        </a:rPr>
                        <a:t>    Integralização do capital social de empresas dependentes</a:t>
                      </a:r>
                      <a:endParaRPr lang="pt-BR" sz="1200" dirty="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dirty="0">
                          <a:effectLst/>
                          <a:latin typeface="Calibri" panose="020F0502020204030204" pitchFamily="34" charset="0"/>
                          <a:ea typeface="Times New Roman" panose="02020603050405020304" pitchFamily="18" charset="0"/>
                        </a:rPr>
                        <a:t>Desembolsos</a:t>
                      </a:r>
                      <a:endParaRPr lang="pt-BR" sz="1200" dirty="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a:effectLst/>
                          <a:latin typeface="Calibri" panose="020F0502020204030204" pitchFamily="34" charset="0"/>
                          <a:ea typeface="Times New Roman" panose="02020603050405020304" pitchFamily="18" charset="0"/>
                        </a:rPr>
                        <a:t>    Amortização /Refinanciamento da dívida</a:t>
                      </a:r>
                      <a:endParaRPr lang="pt-BR" sz="120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i="1" dirty="0">
                          <a:effectLst/>
                          <a:latin typeface="Calibri" panose="020F0502020204030204" pitchFamily="34" charset="0"/>
                          <a:ea typeface="Times New Roman" panose="02020603050405020304" pitchFamily="18" charset="0"/>
                        </a:rPr>
                        <a:t>Fluxo de caixa líquido das atividades de financiamento (III)</a:t>
                      </a:r>
                      <a:endParaRPr lang="pt-BR" sz="1200" dirty="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182000">
                <a:tc gridSpan="4">
                  <a:txBody>
                    <a:bodyPr/>
                    <a:lstStyle/>
                    <a:p>
                      <a:pPr>
                        <a:spcAft>
                          <a:spcPts val="0"/>
                        </a:spcAft>
                      </a:pPr>
                      <a:r>
                        <a:rPr lang="pt-BR" sz="1200" b="1">
                          <a:effectLst/>
                          <a:latin typeface="Calibri" panose="020F0502020204030204" pitchFamily="34" charset="0"/>
                          <a:ea typeface="Times New Roman" panose="02020603050405020304" pitchFamily="18" charset="0"/>
                        </a:rPr>
                        <a:t>GERAÇÃO LÍQUIDA DE CAIXA E EQUIVALENTE DE CAIXA (I+II+III)</a:t>
                      </a:r>
                      <a:endParaRPr lang="pt-BR" sz="120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a:noFill/>
                    </a:lnB>
                  </a:tcPr>
                </a:tc>
                <a:tc>
                  <a:txBody>
                    <a:bodyPr/>
                    <a:lstStyle/>
                    <a:p>
                      <a:pPr>
                        <a:spcAft>
                          <a:spcPts val="0"/>
                        </a:spcAft>
                      </a:pPr>
                      <a:endParaRPr lang="pt-BR" sz="1200" dirty="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a:noFill/>
                    </a:lnB>
                  </a:tcPr>
                </a:tc>
              </a:tr>
              <a:tr h="364000">
                <a:tc gridSpan="4">
                  <a:txBody>
                    <a:bodyPr/>
                    <a:lstStyle/>
                    <a:p>
                      <a:pPr>
                        <a:spcAft>
                          <a:spcPts val="0"/>
                        </a:spcAft>
                      </a:pPr>
                      <a:r>
                        <a:rPr lang="pt-BR" sz="1200" dirty="0">
                          <a:effectLst/>
                          <a:latin typeface="Calibri" panose="020F0502020204030204" pitchFamily="34" charset="0"/>
                          <a:ea typeface="Times New Roman" panose="02020603050405020304" pitchFamily="18" charset="0"/>
                        </a:rPr>
                        <a:t>Caixa e Equivalentes de caixa inicial</a:t>
                      </a:r>
                      <a:endParaRPr lang="pt-BR" sz="1200" dirty="0">
                        <a:effectLst/>
                        <a:latin typeface="Times New Roman" panose="02020603050405020304" pitchFamily="18" charset="0"/>
                        <a:ea typeface="Times New Roman" panose="02020603050405020304" pitchFamily="18" charset="0"/>
                      </a:endParaRPr>
                    </a:p>
                    <a:p>
                      <a:pPr>
                        <a:spcAft>
                          <a:spcPts val="0"/>
                        </a:spcAft>
                      </a:pPr>
                      <a:r>
                        <a:rPr lang="pt-BR" sz="1200" dirty="0">
                          <a:effectLst/>
                          <a:latin typeface="Calibri" panose="020F0502020204030204" pitchFamily="34" charset="0"/>
                          <a:ea typeface="Times New Roman" panose="02020603050405020304" pitchFamily="18" charset="0"/>
                        </a:rPr>
                        <a:t>Caixa e Equivalente de caixa final</a:t>
                      </a:r>
                      <a:endParaRPr lang="pt-BR" sz="1200" dirty="0">
                        <a:effectLst/>
                        <a:latin typeface="Times New Roman" panose="02020603050405020304" pitchFamily="18" charset="0"/>
                        <a:ea typeface="Times New Roman" panose="02020603050405020304" pitchFamily="18" charset="0"/>
                      </a:endParaRPr>
                    </a:p>
                  </a:txBody>
                  <a:tcPr marL="39017" marR="39017"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spcAft>
                          <a:spcPts val="0"/>
                        </a:spcAft>
                      </a:pPr>
                      <a:r>
                        <a:rPr lang="pt-BR" sz="1200">
                          <a:effectLst/>
                          <a:latin typeface="Calibri" panose="020F0502020204030204" pitchFamily="34" charset="0"/>
                          <a:ea typeface="Times New Roman" panose="02020603050405020304" pitchFamily="18" charset="0"/>
                        </a:rPr>
                        <a:t> </a:t>
                      </a:r>
                      <a:endParaRPr lang="pt-BR" sz="1200">
                        <a:effectLst/>
                        <a:latin typeface="Times New Roman" panose="02020603050405020304" pitchFamily="18" charset="0"/>
                        <a:ea typeface="Times New Roman" panose="02020603050405020304" pitchFamily="18" charset="0"/>
                      </a:endParaRPr>
                    </a:p>
                  </a:txBody>
                  <a:tcPr marL="39017" marR="3901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spcAft>
                          <a:spcPts val="0"/>
                        </a:spcAft>
                      </a:pPr>
                      <a:r>
                        <a:rPr lang="pt-BR" sz="1200" dirty="0">
                          <a:effectLst/>
                          <a:latin typeface="Calibri" panose="020F0502020204030204" pitchFamily="34" charset="0"/>
                          <a:ea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endParaRPr>
                    </a:p>
                  </a:txBody>
                  <a:tcPr marL="39017" marR="39017"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5" name="Retângulo de cantos arredondados 4"/>
          <p:cNvSpPr/>
          <p:nvPr/>
        </p:nvSpPr>
        <p:spPr>
          <a:xfrm>
            <a:off x="4572000" y="1140886"/>
            <a:ext cx="3888432" cy="720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400" dirty="0" smtClean="0"/>
              <a:t>Compreende </a:t>
            </a:r>
            <a:r>
              <a:rPr lang="pt-BR" sz="1400" dirty="0"/>
              <a:t>os </a:t>
            </a:r>
            <a:r>
              <a:rPr lang="pt-BR" sz="1400" dirty="0" smtClean="0"/>
              <a:t>ingressos e </a:t>
            </a:r>
            <a:r>
              <a:rPr lang="pt-BR" sz="1400" dirty="0"/>
              <a:t>os desembolsos relacionados com a ação </a:t>
            </a:r>
            <a:r>
              <a:rPr lang="pt-BR" sz="1400" dirty="0" smtClean="0"/>
              <a:t>pública.</a:t>
            </a:r>
            <a:endParaRPr lang="pt-BR" sz="1400" dirty="0">
              <a:solidFill>
                <a:schemeClr val="tx1"/>
              </a:solidFill>
            </a:endParaRPr>
          </a:p>
        </p:txBody>
      </p:sp>
      <p:sp>
        <p:nvSpPr>
          <p:cNvPr id="7" name="Retângulo de cantos arredondados 6"/>
          <p:cNvSpPr/>
          <p:nvPr/>
        </p:nvSpPr>
        <p:spPr>
          <a:xfrm>
            <a:off x="4572000" y="2961048"/>
            <a:ext cx="3888432" cy="720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400" dirty="0" smtClean="0"/>
              <a:t>Inclui </a:t>
            </a:r>
            <a:r>
              <a:rPr lang="pt-BR" sz="1400" dirty="0"/>
              <a:t>os recursos relacionados à aquisição e à alienação de ativo não </a:t>
            </a:r>
            <a:r>
              <a:rPr lang="pt-BR" sz="1400" dirty="0" smtClean="0"/>
              <a:t>circulante, adiantamentos </a:t>
            </a:r>
            <a:r>
              <a:rPr lang="pt-BR" sz="1400" dirty="0"/>
              <a:t>ou amortização de empréstimos </a:t>
            </a:r>
            <a:r>
              <a:rPr lang="pt-BR" sz="1400" dirty="0" smtClean="0"/>
              <a:t>concedidos.</a:t>
            </a:r>
            <a:endParaRPr lang="pt-BR" sz="1400" dirty="0">
              <a:solidFill>
                <a:schemeClr val="tx1"/>
              </a:solidFill>
            </a:endParaRPr>
          </a:p>
        </p:txBody>
      </p:sp>
      <p:sp>
        <p:nvSpPr>
          <p:cNvPr id="9" name="Retângulo de cantos arredondados 8"/>
          <p:cNvSpPr/>
          <p:nvPr/>
        </p:nvSpPr>
        <p:spPr>
          <a:xfrm>
            <a:off x="4584686" y="4794902"/>
            <a:ext cx="3896434" cy="72000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400" dirty="0" smtClean="0"/>
              <a:t>Inclui </a:t>
            </a:r>
            <a:r>
              <a:rPr lang="pt-BR" sz="1400" dirty="0"/>
              <a:t>os recursos relacionados à captação e à amortização de empréstimos e </a:t>
            </a:r>
            <a:r>
              <a:rPr lang="pt-BR" sz="1400" dirty="0" smtClean="0"/>
              <a:t>financiamentos.</a:t>
            </a:r>
            <a:endParaRPr lang="pt-BR" sz="1400" dirty="0">
              <a:solidFill>
                <a:schemeClr val="tx1"/>
              </a:solidFill>
            </a:endParaRPr>
          </a:p>
        </p:txBody>
      </p:sp>
    </p:spTree>
    <p:extLst>
      <p:ext uri="{BB962C8B-B14F-4D97-AF65-F5344CB8AC3E}">
        <p14:creationId xmlns:p14="http://schemas.microsoft.com/office/powerpoint/2010/main" val="26251912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de cantos arredondados 6"/>
          <p:cNvSpPr/>
          <p:nvPr/>
        </p:nvSpPr>
        <p:spPr>
          <a:xfrm>
            <a:off x="1187624" y="2546752"/>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Balanço Orçamentário </a:t>
            </a:r>
            <a:endParaRPr lang="pt-BR" dirty="0">
              <a:solidFill>
                <a:schemeClr val="tx1"/>
              </a:solidFill>
            </a:endParaRPr>
          </a:p>
        </p:txBody>
      </p:sp>
      <p:sp>
        <p:nvSpPr>
          <p:cNvPr id="19" name="Retângulo de cantos arredondados 18"/>
          <p:cNvSpPr/>
          <p:nvPr/>
        </p:nvSpPr>
        <p:spPr>
          <a:xfrm>
            <a:off x="1187624" y="3482856"/>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Despesas Função e </a:t>
            </a:r>
            <a:r>
              <a:rPr lang="pt-BR" dirty="0" err="1" smtClean="0">
                <a:solidFill>
                  <a:schemeClr val="tx1"/>
                </a:solidFill>
              </a:rPr>
              <a:t>Subfunção</a:t>
            </a:r>
            <a:endParaRPr lang="pt-BR" dirty="0">
              <a:solidFill>
                <a:schemeClr val="tx1"/>
              </a:solidFill>
            </a:endParaRPr>
          </a:p>
        </p:txBody>
      </p:sp>
      <p:sp>
        <p:nvSpPr>
          <p:cNvPr id="20" name="Retângulo de cantos arredondados 19"/>
          <p:cNvSpPr/>
          <p:nvPr/>
        </p:nvSpPr>
        <p:spPr>
          <a:xfrm>
            <a:off x="1187624" y="4421212"/>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Receita Corrente Líquida</a:t>
            </a:r>
            <a:endParaRPr lang="pt-BR" dirty="0">
              <a:solidFill>
                <a:schemeClr val="tx1"/>
              </a:solidFill>
            </a:endParaRPr>
          </a:p>
        </p:txBody>
      </p:sp>
      <p:sp>
        <p:nvSpPr>
          <p:cNvPr id="21" name="Retângulo de cantos arredondados 20"/>
          <p:cNvSpPr/>
          <p:nvPr/>
        </p:nvSpPr>
        <p:spPr>
          <a:xfrm>
            <a:off x="5134216" y="2551316"/>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Restos a Pagar</a:t>
            </a:r>
            <a:endParaRPr lang="pt-BR" dirty="0">
              <a:solidFill>
                <a:schemeClr val="tx1"/>
              </a:solidFill>
            </a:endParaRPr>
          </a:p>
        </p:txBody>
      </p:sp>
      <p:sp>
        <p:nvSpPr>
          <p:cNvPr id="22" name="Retângulo de cantos arredondados 21"/>
          <p:cNvSpPr/>
          <p:nvPr/>
        </p:nvSpPr>
        <p:spPr>
          <a:xfrm>
            <a:off x="5134216" y="3482856"/>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Despesa com Pessoal</a:t>
            </a:r>
            <a:endParaRPr lang="pt-BR" dirty="0">
              <a:solidFill>
                <a:schemeClr val="tx1"/>
              </a:solidFill>
            </a:endParaRPr>
          </a:p>
        </p:txBody>
      </p:sp>
      <p:sp>
        <p:nvSpPr>
          <p:cNvPr id="23" name="Retângulo de cantos arredondados 22"/>
          <p:cNvSpPr/>
          <p:nvPr/>
        </p:nvSpPr>
        <p:spPr>
          <a:xfrm>
            <a:off x="5134216" y="4421212"/>
            <a:ext cx="3254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pt-BR" dirty="0" smtClean="0">
                <a:solidFill>
                  <a:schemeClr val="tx1"/>
                </a:solidFill>
              </a:rPr>
              <a:t>Disponibilidade de Caixa</a:t>
            </a:r>
          </a:p>
          <a:p>
            <a:pPr algn="ctr"/>
            <a:r>
              <a:rPr lang="pt-BR" dirty="0" smtClean="0">
                <a:solidFill>
                  <a:schemeClr val="tx1"/>
                </a:solidFill>
              </a:rPr>
              <a:t>Artigo 42</a:t>
            </a:r>
            <a:endParaRPr lang="pt-BR" dirty="0">
              <a:solidFill>
                <a:schemeClr val="tx1"/>
              </a:solidFill>
            </a:endParaRPr>
          </a:p>
        </p:txBody>
      </p:sp>
      <p:sp>
        <p:nvSpPr>
          <p:cNvPr id="25" name="Retângulo de cantos arredondados 24"/>
          <p:cNvSpPr/>
          <p:nvPr/>
        </p:nvSpPr>
        <p:spPr>
          <a:xfrm>
            <a:off x="1187624" y="1196752"/>
            <a:ext cx="7200800" cy="900000"/>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b="1" dirty="0" smtClean="0">
                <a:solidFill>
                  <a:schemeClr val="tx1"/>
                </a:solidFill>
              </a:rPr>
              <a:t>Demonstrações da Lei de Responsabilidade Fiscal</a:t>
            </a:r>
          </a:p>
          <a:p>
            <a:pPr algn="ctr"/>
            <a:r>
              <a:rPr lang="pt-BR" dirty="0" smtClean="0">
                <a:solidFill>
                  <a:schemeClr val="tx1"/>
                </a:solidFill>
              </a:rPr>
              <a:t>(Lei Complementar nº 101/2000)</a:t>
            </a:r>
            <a:endParaRPr lang="pt-BR" dirty="0">
              <a:solidFill>
                <a:schemeClr val="tx1"/>
              </a:solidFill>
            </a:endParaRPr>
          </a:p>
        </p:txBody>
      </p:sp>
      <p:cxnSp>
        <p:nvCxnSpPr>
          <p:cNvPr id="5" name="Conector angulado 4"/>
          <p:cNvCxnSpPr>
            <a:stCxn id="25" idx="2"/>
            <a:endCxn id="7" idx="3"/>
          </p:cNvCxnSpPr>
          <p:nvPr/>
        </p:nvCxnSpPr>
        <p:spPr>
          <a:xfrm rot="5400000">
            <a:off x="4209908" y="2328676"/>
            <a:ext cx="810040"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16" name="Conector angulado 15"/>
          <p:cNvCxnSpPr>
            <a:stCxn id="25" idx="2"/>
            <a:endCxn id="19" idx="3"/>
          </p:cNvCxnSpPr>
          <p:nvPr/>
        </p:nvCxnSpPr>
        <p:spPr>
          <a:xfrm rot="5400000">
            <a:off x="3741856" y="2796728"/>
            <a:ext cx="1746144"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24" name="Conector angulado 23"/>
          <p:cNvCxnSpPr>
            <a:stCxn id="25" idx="2"/>
            <a:endCxn id="20" idx="3"/>
          </p:cNvCxnSpPr>
          <p:nvPr/>
        </p:nvCxnSpPr>
        <p:spPr>
          <a:xfrm rot="5400000">
            <a:off x="3272678" y="3265906"/>
            <a:ext cx="2684500"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26" name="Conector angulado 25"/>
          <p:cNvCxnSpPr>
            <a:stCxn id="25" idx="2"/>
            <a:endCxn id="21" idx="1"/>
          </p:cNvCxnSpPr>
          <p:nvPr/>
        </p:nvCxnSpPr>
        <p:spPr>
          <a:xfrm rot="16200000" flipH="1">
            <a:off x="4553818" y="2330958"/>
            <a:ext cx="814604"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27" name="Conector angulado 26"/>
          <p:cNvCxnSpPr>
            <a:stCxn id="25" idx="2"/>
            <a:endCxn id="22" idx="1"/>
          </p:cNvCxnSpPr>
          <p:nvPr/>
        </p:nvCxnSpPr>
        <p:spPr>
          <a:xfrm rot="16200000" flipH="1">
            <a:off x="4088048" y="2796728"/>
            <a:ext cx="1746144"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cxnSp>
        <p:nvCxnSpPr>
          <p:cNvPr id="30" name="Conector angulado 29"/>
          <p:cNvCxnSpPr>
            <a:stCxn id="25" idx="2"/>
            <a:endCxn id="23" idx="1"/>
          </p:cNvCxnSpPr>
          <p:nvPr/>
        </p:nvCxnSpPr>
        <p:spPr>
          <a:xfrm rot="16200000" flipH="1">
            <a:off x="3618870" y="3265906"/>
            <a:ext cx="2684500" cy="346192"/>
          </a:xfrm>
          <a:prstGeom prst="bentConnector2">
            <a:avLst/>
          </a:prstGeom>
          <a:ln w="28575"/>
        </p:spPr>
        <p:style>
          <a:lnRef idx="1">
            <a:schemeClr val="accent6"/>
          </a:lnRef>
          <a:fillRef idx="0">
            <a:schemeClr val="accent6"/>
          </a:fillRef>
          <a:effectRef idx="0">
            <a:schemeClr val="accent6"/>
          </a:effectRef>
          <a:fontRef idx="minor">
            <a:schemeClr val="tx1"/>
          </a:fontRef>
        </p:style>
      </p:cxnSp>
      <p:pic>
        <p:nvPicPr>
          <p:cNvPr id="15" name="Imagem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23881" y="5403489"/>
            <a:ext cx="1012615" cy="1337879"/>
          </a:xfrm>
          <a:prstGeom prst="rect">
            <a:avLst/>
          </a:prstGeom>
        </p:spPr>
      </p:pic>
    </p:spTree>
    <p:extLst>
      <p:ext uri="{BB962C8B-B14F-4D97-AF65-F5344CB8AC3E}">
        <p14:creationId xmlns:p14="http://schemas.microsoft.com/office/powerpoint/2010/main" val="177218298"/>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560" y="506873"/>
            <a:ext cx="8440770" cy="5874455"/>
          </a:xfrm>
          <a:prstGeom prst="rect">
            <a:avLst/>
          </a:prstGeom>
        </p:spPr>
      </p:pic>
    </p:spTree>
    <p:extLst>
      <p:ext uri="{BB962C8B-B14F-4D97-AF65-F5344CB8AC3E}">
        <p14:creationId xmlns:p14="http://schemas.microsoft.com/office/powerpoint/2010/main" val="329101745"/>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6370" y="1052736"/>
            <a:ext cx="8430813" cy="5191710"/>
          </a:xfrm>
          <a:prstGeom prst="rect">
            <a:avLst/>
          </a:prstGeom>
        </p:spPr>
      </p:pic>
    </p:spTree>
    <p:extLst>
      <p:ext uri="{BB962C8B-B14F-4D97-AF65-F5344CB8AC3E}">
        <p14:creationId xmlns:p14="http://schemas.microsoft.com/office/powerpoint/2010/main" val="1964170451"/>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560" y="1412776"/>
            <a:ext cx="8388424" cy="4021490"/>
          </a:xfrm>
          <a:prstGeom prst="rect">
            <a:avLst/>
          </a:prstGeom>
        </p:spPr>
      </p:pic>
    </p:spTree>
    <p:extLst>
      <p:ext uri="{BB962C8B-B14F-4D97-AF65-F5344CB8AC3E}">
        <p14:creationId xmlns:p14="http://schemas.microsoft.com/office/powerpoint/2010/main" val="3608382096"/>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11561" y="548680"/>
            <a:ext cx="8403000" cy="5716030"/>
          </a:xfrm>
          <a:prstGeom prst="rect">
            <a:avLst/>
          </a:prstGeom>
        </p:spPr>
      </p:pic>
    </p:spTree>
    <p:extLst>
      <p:ext uri="{BB962C8B-B14F-4D97-AF65-F5344CB8AC3E}">
        <p14:creationId xmlns:p14="http://schemas.microsoft.com/office/powerpoint/2010/main" val="669458080"/>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0080" y="1589998"/>
            <a:ext cx="8388424" cy="4042090"/>
          </a:xfrm>
          <a:prstGeom prst="rect">
            <a:avLst/>
          </a:prstGeom>
        </p:spPr>
      </p:pic>
    </p:spTree>
    <p:extLst>
      <p:ext uri="{BB962C8B-B14F-4D97-AF65-F5344CB8AC3E}">
        <p14:creationId xmlns:p14="http://schemas.microsoft.com/office/powerpoint/2010/main" val="307604770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683568" y="44624"/>
            <a:ext cx="6228692"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Respostas</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grpSp>
        <p:nvGrpSpPr>
          <p:cNvPr id="22" name="组合 26"/>
          <p:cNvGrpSpPr/>
          <p:nvPr/>
        </p:nvGrpSpPr>
        <p:grpSpPr>
          <a:xfrm>
            <a:off x="906263" y="1772816"/>
            <a:ext cx="7886680" cy="3022153"/>
            <a:chOff x="428597" y="2500694"/>
            <a:chExt cx="8429683" cy="2357062"/>
          </a:xfrm>
        </p:grpSpPr>
        <p:grpSp>
          <p:nvGrpSpPr>
            <p:cNvPr id="23" name="Group 33"/>
            <p:cNvGrpSpPr>
              <a:grpSpLocks/>
            </p:cNvGrpSpPr>
            <p:nvPr/>
          </p:nvGrpSpPr>
          <p:grpSpPr bwMode="auto">
            <a:xfrm>
              <a:off x="428597" y="2827088"/>
              <a:ext cx="8429683" cy="2030668"/>
              <a:chOff x="720" y="2987"/>
              <a:chExt cx="4006" cy="927"/>
            </a:xfrm>
          </p:grpSpPr>
          <p:sp>
            <p:nvSpPr>
              <p:cNvPr id="32" name="AutoShape 34"/>
              <p:cNvSpPr>
                <a:spLocks noChangeArrowheads="1"/>
              </p:cNvSpPr>
              <p:nvPr/>
            </p:nvSpPr>
            <p:spPr bwMode="gray">
              <a:xfrm>
                <a:off x="720" y="3258"/>
                <a:ext cx="1330" cy="65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noFill/>
                <a:miter lim="800000"/>
                <a:headEnd/>
                <a:tailEnd/>
              </a:ln>
              <a:effectLst/>
            </p:spPr>
            <p:txBody>
              <a:bodyPr wrap="none" anchor="ctr"/>
              <a:lstStyle/>
              <a:p>
                <a:endParaRPr lang="zh-CN" altLang="en-US"/>
              </a:p>
            </p:txBody>
          </p:sp>
          <p:sp>
            <p:nvSpPr>
              <p:cNvPr id="33" name="AutoShape 35"/>
              <p:cNvSpPr>
                <a:spLocks noChangeArrowheads="1"/>
              </p:cNvSpPr>
              <p:nvPr/>
            </p:nvSpPr>
            <p:spPr bwMode="gray">
              <a:xfrm>
                <a:off x="720" y="2989"/>
                <a:ext cx="1330" cy="269"/>
              </a:xfrm>
              <a:prstGeom prst="bevel">
                <a:avLst>
                  <a:gd name="adj" fmla="val 3718"/>
                </a:avLst>
              </a:prstGeom>
              <a:solidFill>
                <a:schemeClr val="accent4">
                  <a:lumMod val="60000"/>
                  <a:lumOff val="40000"/>
                  <a:alpha val="50000"/>
                </a:schemeClr>
              </a:solidFill>
              <a:ln w="9525">
                <a:noFill/>
                <a:miter lim="800000"/>
                <a:headEnd/>
                <a:tailEnd/>
              </a:ln>
              <a:effectLst/>
            </p:spPr>
            <p:txBody>
              <a:bodyPr wrap="none" anchor="ctr"/>
              <a:lstStyle/>
              <a:p>
                <a:pPr algn="ctr"/>
                <a:endParaRPr lang="zh-CN" altLang="en-US" dirty="0">
                  <a:latin typeface="Franklin Gothic Demi Cond" panose="020B0706030402020204" pitchFamily="34" charset="0"/>
                </a:endParaRPr>
              </a:p>
            </p:txBody>
          </p:sp>
          <p:sp>
            <p:nvSpPr>
              <p:cNvPr id="34" name="AutoShape 36"/>
              <p:cNvSpPr>
                <a:spLocks noChangeArrowheads="1"/>
              </p:cNvSpPr>
              <p:nvPr/>
            </p:nvSpPr>
            <p:spPr bwMode="gray">
              <a:xfrm>
                <a:off x="2064" y="3258"/>
                <a:ext cx="1330" cy="65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noFill/>
                <a:miter lim="800000"/>
                <a:headEnd/>
                <a:tailEnd/>
              </a:ln>
              <a:effectLst/>
            </p:spPr>
            <p:txBody>
              <a:bodyPr wrap="none" anchor="ctr"/>
              <a:lstStyle/>
              <a:p>
                <a:endParaRPr lang="zh-CN" altLang="en-US"/>
              </a:p>
            </p:txBody>
          </p:sp>
          <p:sp>
            <p:nvSpPr>
              <p:cNvPr id="35" name="AutoShape 37"/>
              <p:cNvSpPr>
                <a:spLocks noChangeArrowheads="1"/>
              </p:cNvSpPr>
              <p:nvPr/>
            </p:nvSpPr>
            <p:spPr bwMode="gray">
              <a:xfrm>
                <a:off x="2064" y="2989"/>
                <a:ext cx="1330" cy="269"/>
              </a:xfrm>
              <a:prstGeom prst="bevel">
                <a:avLst>
                  <a:gd name="adj" fmla="val 3718"/>
                </a:avLst>
              </a:prstGeom>
              <a:solidFill>
                <a:srgbClr val="99CC00">
                  <a:alpha val="50000"/>
                </a:srgbClr>
              </a:solidFill>
              <a:ln w="9525">
                <a:noFill/>
                <a:miter lim="800000"/>
                <a:headEnd/>
                <a:tailEnd/>
              </a:ln>
              <a:effectLst/>
            </p:spPr>
            <p:txBody>
              <a:bodyPr wrap="none" anchor="ctr"/>
              <a:lstStyle/>
              <a:p>
                <a:pPr algn="ctr"/>
                <a:endParaRPr lang="zh-CN" altLang="en-US" dirty="0">
                  <a:latin typeface="Franklin Gothic Demi Cond" panose="020B0706030402020204" pitchFamily="34" charset="0"/>
                </a:endParaRPr>
              </a:p>
            </p:txBody>
          </p:sp>
          <p:sp>
            <p:nvSpPr>
              <p:cNvPr id="36" name="AutoShape 42"/>
              <p:cNvSpPr>
                <a:spLocks noChangeArrowheads="1"/>
              </p:cNvSpPr>
              <p:nvPr/>
            </p:nvSpPr>
            <p:spPr bwMode="gray">
              <a:xfrm>
                <a:off x="3396" y="3256"/>
                <a:ext cx="1330" cy="656"/>
              </a:xfrm>
              <a:prstGeom prst="bevel">
                <a:avLst>
                  <a:gd name="adj" fmla="val 1648"/>
                </a:avLst>
              </a:prstGeom>
              <a:gradFill rotWithShape="1">
                <a:gsLst>
                  <a:gs pos="0">
                    <a:srgbClr val="DDDDDD"/>
                  </a:gs>
                  <a:gs pos="50000">
                    <a:srgbClr val="DDDDDD">
                      <a:gamma/>
                      <a:tint val="33333"/>
                      <a:invGamma/>
                    </a:srgbClr>
                  </a:gs>
                  <a:gs pos="100000">
                    <a:srgbClr val="DDDDDD"/>
                  </a:gs>
                </a:gsLst>
                <a:lin ang="2700000" scaled="1"/>
              </a:gradFill>
              <a:ln w="9525">
                <a:noFill/>
                <a:miter lim="800000"/>
                <a:headEnd/>
                <a:tailEnd/>
              </a:ln>
              <a:effectLst/>
            </p:spPr>
            <p:txBody>
              <a:bodyPr wrap="none" anchor="ctr"/>
              <a:lstStyle/>
              <a:p>
                <a:endParaRPr lang="zh-CN" altLang="en-US"/>
              </a:p>
            </p:txBody>
          </p:sp>
          <p:sp>
            <p:nvSpPr>
              <p:cNvPr id="38" name="AutoShape 43"/>
              <p:cNvSpPr>
                <a:spLocks noChangeArrowheads="1"/>
              </p:cNvSpPr>
              <p:nvPr/>
            </p:nvSpPr>
            <p:spPr bwMode="gray">
              <a:xfrm>
                <a:off x="3396" y="2987"/>
                <a:ext cx="1330" cy="269"/>
              </a:xfrm>
              <a:prstGeom prst="bevel">
                <a:avLst>
                  <a:gd name="adj" fmla="val 3718"/>
                </a:avLst>
              </a:prstGeom>
              <a:solidFill>
                <a:schemeClr val="accent1">
                  <a:alpha val="50000"/>
                </a:schemeClr>
              </a:solidFill>
              <a:ln w="9525">
                <a:noFill/>
                <a:miter lim="800000"/>
                <a:headEnd/>
                <a:tailEnd/>
              </a:ln>
              <a:effectLst/>
            </p:spPr>
            <p:txBody>
              <a:bodyPr wrap="none" anchor="ctr"/>
              <a:lstStyle/>
              <a:p>
                <a:pPr algn="ctr"/>
                <a:endParaRPr lang="zh-CN" altLang="en-US" dirty="0">
                  <a:latin typeface="Franklin Gothic Demi Cond" panose="020B0706030402020204" pitchFamily="34" charset="0"/>
                </a:endParaRPr>
              </a:p>
            </p:txBody>
          </p:sp>
        </p:grpSp>
        <p:sp>
          <p:nvSpPr>
            <p:cNvPr id="24" name="Freeform 46"/>
            <p:cNvSpPr>
              <a:spLocks/>
            </p:cNvSpPr>
            <p:nvPr/>
          </p:nvSpPr>
          <p:spPr bwMode="gray">
            <a:xfrm>
              <a:off x="428597" y="2511647"/>
              <a:ext cx="8383389" cy="315444"/>
            </a:xfrm>
            <a:custGeom>
              <a:avLst/>
              <a:gdLst/>
              <a:ahLst/>
              <a:cxnLst>
                <a:cxn ang="0">
                  <a:pos x="0" y="144"/>
                </a:cxn>
                <a:cxn ang="0">
                  <a:pos x="624" y="0"/>
                </a:cxn>
                <a:cxn ang="0">
                  <a:pos x="3529" y="0"/>
                </a:cxn>
                <a:cxn ang="0">
                  <a:pos x="3984" y="144"/>
                </a:cxn>
                <a:cxn ang="0">
                  <a:pos x="0" y="144"/>
                </a:cxn>
              </a:cxnLst>
              <a:rect l="0" t="0" r="r" b="b"/>
              <a:pathLst>
                <a:path w="3984" h="144">
                  <a:moveTo>
                    <a:pt x="0" y="144"/>
                  </a:moveTo>
                  <a:lnTo>
                    <a:pt x="624" y="0"/>
                  </a:lnTo>
                  <a:lnTo>
                    <a:pt x="3529" y="0"/>
                  </a:lnTo>
                  <a:lnTo>
                    <a:pt x="3984" y="144"/>
                  </a:lnTo>
                  <a:lnTo>
                    <a:pt x="0" y="144"/>
                  </a:lnTo>
                  <a:close/>
                </a:path>
              </a:pathLst>
            </a:custGeom>
            <a:ln>
              <a:headEnd/>
              <a:tailEnd/>
            </a:ln>
            <a:effectLst/>
          </p:spPr>
          <p:style>
            <a:lnRef idx="1">
              <a:schemeClr val="accent4"/>
            </a:lnRef>
            <a:fillRef idx="3">
              <a:schemeClr val="accent4"/>
            </a:fillRef>
            <a:effectRef idx="2">
              <a:schemeClr val="accent4"/>
            </a:effectRef>
            <a:fontRef idx="minor">
              <a:schemeClr val="lt1"/>
            </a:fontRef>
          </p:style>
          <p:txBody>
            <a:bodyPr/>
            <a:lstStyle/>
            <a:p>
              <a:endParaRPr lang="zh-CN" altLang="en-US"/>
            </a:p>
          </p:txBody>
        </p:sp>
        <p:sp>
          <p:nvSpPr>
            <p:cNvPr id="26" name="Line 47"/>
            <p:cNvSpPr>
              <a:spLocks noChangeShapeType="1"/>
            </p:cNvSpPr>
            <p:nvPr/>
          </p:nvSpPr>
          <p:spPr bwMode="gray">
            <a:xfrm flipV="1">
              <a:off x="3252520" y="2500694"/>
              <a:ext cx="248303" cy="284776"/>
            </a:xfrm>
            <a:prstGeom prst="line">
              <a:avLst/>
            </a:prstGeom>
            <a:noFill/>
            <a:ln w="9525">
              <a:solidFill>
                <a:schemeClr val="bg1"/>
              </a:solidFill>
              <a:round/>
              <a:headEnd/>
              <a:tailEnd/>
            </a:ln>
            <a:effectLst>
              <a:outerShdw dist="28398" dir="9206097" algn="ctr" rotWithShape="0">
                <a:schemeClr val="tx1">
                  <a:alpha val="50000"/>
                </a:schemeClr>
              </a:outerShdw>
            </a:effectLst>
          </p:spPr>
          <p:txBody>
            <a:bodyPr/>
            <a:lstStyle/>
            <a:p>
              <a:endParaRPr lang="zh-CN" altLang="en-US"/>
            </a:p>
          </p:txBody>
        </p:sp>
        <p:sp>
          <p:nvSpPr>
            <p:cNvPr id="31" name="Line 48"/>
            <p:cNvSpPr>
              <a:spLocks noChangeShapeType="1"/>
            </p:cNvSpPr>
            <p:nvPr/>
          </p:nvSpPr>
          <p:spPr bwMode="gray">
            <a:xfrm flipH="1" flipV="1">
              <a:off x="5794471" y="2507266"/>
              <a:ext cx="252512" cy="306681"/>
            </a:xfrm>
            <a:prstGeom prst="line">
              <a:avLst/>
            </a:prstGeom>
            <a:noFill/>
            <a:ln w="9525">
              <a:solidFill>
                <a:schemeClr val="bg1"/>
              </a:solidFill>
              <a:round/>
              <a:headEnd/>
              <a:tailEnd/>
            </a:ln>
            <a:effectLst>
              <a:outerShdw dist="12700" dir="10800000" algn="ctr" rotWithShape="0">
                <a:schemeClr val="tx1">
                  <a:alpha val="50000"/>
                </a:schemeClr>
              </a:outerShdw>
            </a:effectLst>
          </p:spPr>
          <p:txBody>
            <a:bodyPr/>
            <a:lstStyle/>
            <a:p>
              <a:endParaRPr lang="zh-CN" altLang="en-US"/>
            </a:p>
          </p:txBody>
        </p:sp>
      </p:grpSp>
      <p:pic>
        <p:nvPicPr>
          <p:cNvPr id="3" name="Imagem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43158" y="3077066"/>
            <a:ext cx="1472658" cy="1593309"/>
          </a:xfrm>
          <a:prstGeom prst="rect">
            <a:avLst/>
          </a:prstGeom>
        </p:spPr>
      </p:pic>
      <p:pic>
        <p:nvPicPr>
          <p:cNvPr id="39" name="Picture 2"/>
          <p:cNvPicPr>
            <a:picLocks noChangeArrowheads="1"/>
          </p:cNvPicPr>
          <p:nvPr/>
        </p:nvPicPr>
        <p:blipFill>
          <a:blip r:embed="rId3" cstate="print"/>
          <a:srcRect/>
          <a:stretch>
            <a:fillRect/>
          </a:stretch>
        </p:blipFill>
        <p:spPr bwMode="auto">
          <a:xfrm>
            <a:off x="4285153" y="3174401"/>
            <a:ext cx="1152525" cy="1511300"/>
          </a:xfrm>
          <a:prstGeom prst="rect">
            <a:avLst/>
          </a:prstGeom>
          <a:noFill/>
          <a:ln w="9525">
            <a:noFill/>
            <a:miter lim="800000"/>
            <a:headEnd/>
            <a:tailEnd/>
          </a:ln>
        </p:spPr>
      </p:pic>
      <p:pic>
        <p:nvPicPr>
          <p:cNvPr id="6" name="Imagem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38677" y="3092202"/>
            <a:ext cx="2210953" cy="1550268"/>
          </a:xfrm>
          <a:prstGeom prst="rect">
            <a:avLst/>
          </a:prstGeom>
        </p:spPr>
      </p:pic>
      <p:sp>
        <p:nvSpPr>
          <p:cNvPr id="8" name="CaixaDeTexto 7"/>
          <p:cNvSpPr txBox="1"/>
          <p:nvPr/>
        </p:nvSpPr>
        <p:spPr>
          <a:xfrm>
            <a:off x="1443158" y="2390028"/>
            <a:ext cx="1445589" cy="369332"/>
          </a:xfrm>
          <a:prstGeom prst="rect">
            <a:avLst/>
          </a:prstGeom>
          <a:noFill/>
        </p:spPr>
        <p:txBody>
          <a:bodyPr wrap="none" rtlCol="0">
            <a:spAutoFit/>
          </a:bodyPr>
          <a:lstStyle/>
          <a:p>
            <a:r>
              <a:rPr lang="pt-BR" altLang="zh-CN" dirty="0">
                <a:latin typeface="Franklin Gothic Demi Cond" panose="020B0706030402020204" pitchFamily="34" charset="0"/>
              </a:rPr>
              <a:t>O QUE FAZER</a:t>
            </a:r>
            <a:r>
              <a:rPr lang="pt-BR" altLang="zh-CN" dirty="0" smtClean="0">
                <a:latin typeface="Franklin Gothic Demi Cond" panose="020B0706030402020204" pitchFamily="34" charset="0"/>
              </a:rPr>
              <a:t>?</a:t>
            </a:r>
            <a:endParaRPr lang="zh-CN" altLang="en-US" dirty="0">
              <a:latin typeface="Franklin Gothic Demi Cond" panose="020B0706030402020204" pitchFamily="34" charset="0"/>
            </a:endParaRPr>
          </a:p>
        </p:txBody>
      </p:sp>
      <p:sp>
        <p:nvSpPr>
          <p:cNvPr id="43" name="CaixaDeTexto 42"/>
          <p:cNvSpPr txBox="1"/>
          <p:nvPr/>
        </p:nvSpPr>
        <p:spPr>
          <a:xfrm>
            <a:off x="4132209" y="2399345"/>
            <a:ext cx="1458413" cy="369332"/>
          </a:xfrm>
          <a:prstGeom prst="rect">
            <a:avLst/>
          </a:prstGeom>
          <a:noFill/>
        </p:spPr>
        <p:txBody>
          <a:bodyPr wrap="none" rtlCol="0">
            <a:spAutoFit/>
          </a:bodyPr>
          <a:lstStyle/>
          <a:p>
            <a:r>
              <a:rPr lang="pt-BR" altLang="zh-CN" dirty="0" smtClean="0">
                <a:latin typeface="Franklin Gothic Demi Cond" panose="020B0706030402020204" pitchFamily="34" charset="0"/>
              </a:rPr>
              <a:t>COMO </a:t>
            </a:r>
            <a:r>
              <a:rPr lang="pt-BR" altLang="zh-CN" dirty="0">
                <a:latin typeface="Franklin Gothic Demi Cond" panose="020B0706030402020204" pitchFamily="34" charset="0"/>
              </a:rPr>
              <a:t>FAZER</a:t>
            </a:r>
            <a:r>
              <a:rPr lang="pt-BR" altLang="zh-CN" dirty="0" smtClean="0">
                <a:latin typeface="Franklin Gothic Demi Cond" panose="020B0706030402020204" pitchFamily="34" charset="0"/>
              </a:rPr>
              <a:t>?</a:t>
            </a:r>
            <a:endParaRPr lang="zh-CN" altLang="en-US" dirty="0">
              <a:latin typeface="Franklin Gothic Demi Cond" panose="020B0706030402020204" pitchFamily="34" charset="0"/>
            </a:endParaRPr>
          </a:p>
        </p:txBody>
      </p:sp>
      <p:sp>
        <p:nvSpPr>
          <p:cNvPr id="44" name="CaixaDeTexto 43"/>
          <p:cNvSpPr txBox="1"/>
          <p:nvPr/>
        </p:nvSpPr>
        <p:spPr>
          <a:xfrm>
            <a:off x="6604551" y="2399345"/>
            <a:ext cx="1668662" cy="369332"/>
          </a:xfrm>
          <a:prstGeom prst="rect">
            <a:avLst/>
          </a:prstGeom>
          <a:noFill/>
        </p:spPr>
        <p:txBody>
          <a:bodyPr wrap="none" rtlCol="0">
            <a:spAutoFit/>
          </a:bodyPr>
          <a:lstStyle/>
          <a:p>
            <a:r>
              <a:rPr lang="pt-BR" altLang="zh-CN" dirty="0" smtClean="0">
                <a:latin typeface="Franklin Gothic Demi Cond" panose="020B0706030402020204" pitchFamily="34" charset="0"/>
              </a:rPr>
              <a:t>QUANDO </a:t>
            </a:r>
            <a:r>
              <a:rPr lang="pt-BR" altLang="zh-CN" dirty="0">
                <a:latin typeface="Franklin Gothic Demi Cond" panose="020B0706030402020204" pitchFamily="34" charset="0"/>
              </a:rPr>
              <a:t>FAZER</a:t>
            </a:r>
            <a:r>
              <a:rPr lang="pt-BR" altLang="zh-CN" dirty="0" smtClean="0">
                <a:latin typeface="Franklin Gothic Demi Cond" panose="020B0706030402020204" pitchFamily="34" charset="0"/>
              </a:rPr>
              <a:t>?</a:t>
            </a:r>
            <a:endParaRPr lang="zh-CN" altLang="en-US" dirty="0">
              <a:latin typeface="Franklin Gothic Demi Cond" panose="020B0706030402020204" pitchFamily="34" charset="0"/>
            </a:endParaRPr>
          </a:p>
        </p:txBody>
      </p:sp>
      <p:pic>
        <p:nvPicPr>
          <p:cNvPr id="21" name="Imagem 2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68344" y="5208331"/>
            <a:ext cx="1012615" cy="1337879"/>
          </a:xfrm>
          <a:prstGeom prst="rect">
            <a:avLst/>
          </a:prstGeom>
        </p:spPr>
      </p:pic>
    </p:spTree>
    <p:extLst>
      <p:ext uri="{BB962C8B-B14F-4D97-AF65-F5344CB8AC3E}">
        <p14:creationId xmlns:p14="http://schemas.microsoft.com/office/powerpoint/2010/main" val="8814520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4" presetClass="entr" presetSubtype="5"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vertical)">
                                      <p:cBhvr>
                                        <p:cTn id="13" dur="1000"/>
                                        <p:tgtEl>
                                          <p:spTgt spid="22"/>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2000"/>
                            </p:stCondLst>
                            <p:childTnLst>
                              <p:par>
                                <p:cTn id="19" presetID="14"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randombar(horizontal)">
                                      <p:cBhvr>
                                        <p:cTn id="30" dur="10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5912" y="1434938"/>
            <a:ext cx="8482592" cy="4325382"/>
          </a:xfrm>
          <a:prstGeom prst="rect">
            <a:avLst/>
          </a:prstGeom>
        </p:spPr>
      </p:pic>
    </p:spTree>
    <p:extLst>
      <p:ext uri="{BB962C8B-B14F-4D97-AF65-F5344CB8AC3E}">
        <p14:creationId xmlns:p14="http://schemas.microsoft.com/office/powerpoint/2010/main" val="632498253"/>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9905" y="155753"/>
            <a:ext cx="6690447" cy="6513607"/>
          </a:xfrm>
          <a:prstGeom prst="rect">
            <a:avLst/>
          </a:prstGeom>
        </p:spPr>
      </p:pic>
    </p:spTree>
    <p:extLst>
      <p:ext uri="{BB962C8B-B14F-4D97-AF65-F5344CB8AC3E}">
        <p14:creationId xmlns:p14="http://schemas.microsoft.com/office/powerpoint/2010/main" val="2751927649"/>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Número de Slide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fld id="{C98EE8E2-AC7D-40BC-96E5-7963238EF37B}" type="slidenum">
              <a:rPr lang="pt-BR"/>
              <a:pPr/>
              <a:t>42</a:t>
            </a:fld>
            <a:endParaRPr lang="pt-BR"/>
          </a:p>
        </p:txBody>
      </p:sp>
      <p:graphicFrame>
        <p:nvGraphicFramePr>
          <p:cNvPr id="7" name="Diagrama 6"/>
          <p:cNvGraphicFramePr/>
          <p:nvPr>
            <p:extLst>
              <p:ext uri="{D42A27DB-BD31-4B8C-83A1-F6EECF244321}">
                <p14:modId xmlns:p14="http://schemas.microsoft.com/office/powerpoint/2010/main" val="2726293612"/>
              </p:ext>
            </p:extLst>
          </p:nvPr>
        </p:nvGraphicFramePr>
        <p:xfrm>
          <a:off x="888802" y="1340768"/>
          <a:ext cx="806489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Transparência</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Pública</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6" name="Imagem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951873" y="5403489"/>
            <a:ext cx="1012615" cy="1337879"/>
          </a:xfrm>
          <a:prstGeom prst="rect">
            <a:avLst/>
          </a:prstGeom>
        </p:spPr>
      </p:pic>
    </p:spTree>
    <p:extLst>
      <p:ext uri="{BB962C8B-B14F-4D97-AF65-F5344CB8AC3E}">
        <p14:creationId xmlns:p14="http://schemas.microsoft.com/office/powerpoint/2010/main" val="12228114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ixaDeTexto 19"/>
          <p:cNvSpPr txBox="1">
            <a:spLocks noChangeArrowheads="1"/>
          </p:cNvSpPr>
          <p:nvPr/>
        </p:nvSpPr>
        <p:spPr bwMode="auto">
          <a:xfrm>
            <a:off x="3635375" y="4832350"/>
            <a:ext cx="4897438" cy="1476375"/>
          </a:xfrm>
          <a:prstGeom prst="rect">
            <a:avLst/>
          </a:prstGeom>
          <a:noFill/>
          <a:ln w="9525">
            <a:noFill/>
            <a:miter lim="800000"/>
            <a:headEnd/>
            <a:tailEnd/>
          </a:ln>
        </p:spPr>
        <p:txBody>
          <a:bodyPr>
            <a:spAutoFit/>
          </a:bodyPr>
          <a:lstStyle/>
          <a:p>
            <a:pPr marL="182563" lvl="1">
              <a:buFont typeface="Arial" pitchFamily="34" charset="0"/>
              <a:buChar char="•"/>
            </a:pPr>
            <a:r>
              <a:rPr lang="pt-BR"/>
              <a:t> Data</a:t>
            </a:r>
          </a:p>
          <a:p>
            <a:pPr marL="182563" lvl="1">
              <a:buFont typeface="Arial" pitchFamily="34" charset="0"/>
              <a:buChar char="•"/>
            </a:pPr>
            <a:r>
              <a:rPr lang="pt-BR"/>
              <a:t> Classificação por Natureza de Receita</a:t>
            </a:r>
          </a:p>
          <a:p>
            <a:pPr marL="182563" lvl="1">
              <a:buFont typeface="Arial" pitchFamily="34" charset="0"/>
              <a:buChar char="•"/>
            </a:pPr>
            <a:r>
              <a:rPr lang="pt-BR"/>
              <a:t> Estágio da execução da receita</a:t>
            </a:r>
          </a:p>
          <a:p>
            <a:pPr marL="639763" lvl="2"/>
            <a:r>
              <a:rPr lang="pt-BR"/>
              <a:t>(Previsão / Lançamento / Arrecadação)</a:t>
            </a:r>
          </a:p>
          <a:p>
            <a:pPr marL="182563" lvl="1">
              <a:buFont typeface="Arial" pitchFamily="34" charset="0"/>
              <a:buChar char="•"/>
            </a:pPr>
            <a:r>
              <a:rPr lang="pt-BR"/>
              <a:t> Valor</a:t>
            </a:r>
          </a:p>
        </p:txBody>
      </p:sp>
      <p:sp>
        <p:nvSpPr>
          <p:cNvPr id="79875" name="Rectangle 1"/>
          <p:cNvSpPr>
            <a:spLocks noChangeArrowheads="1"/>
          </p:cNvSpPr>
          <p:nvPr/>
        </p:nvSpPr>
        <p:spPr bwMode="auto">
          <a:xfrm>
            <a:off x="0" y="0"/>
            <a:ext cx="9144000" cy="0"/>
          </a:xfrm>
          <a:prstGeom prst="rect">
            <a:avLst/>
          </a:prstGeom>
          <a:noFill/>
          <a:ln w="9525">
            <a:noFill/>
            <a:miter lim="800000"/>
            <a:headEnd/>
            <a:tailEnd/>
          </a:ln>
        </p:spPr>
        <p:txBody>
          <a:bodyPr wrap="none" lIns="0" tIns="0" rIns="0" bIns="0" anchor="ctr">
            <a:spAutoFit/>
          </a:bodyPr>
          <a:lstStyle/>
          <a:p>
            <a:pPr hangingPunct="1"/>
            <a:endParaRPr lang="pt-BR">
              <a:solidFill>
                <a:schemeClr val="tx1"/>
              </a:solidFill>
            </a:endParaRPr>
          </a:p>
        </p:txBody>
      </p:sp>
      <p:sp>
        <p:nvSpPr>
          <p:cNvPr id="79876" name="Rectangle 2"/>
          <p:cNvSpPr>
            <a:spLocks noChangeArrowheads="1"/>
          </p:cNvSpPr>
          <p:nvPr/>
        </p:nvSpPr>
        <p:spPr bwMode="auto">
          <a:xfrm>
            <a:off x="0" y="0"/>
            <a:ext cx="9144000" cy="0"/>
          </a:xfrm>
          <a:prstGeom prst="rect">
            <a:avLst/>
          </a:prstGeom>
          <a:noFill/>
          <a:ln w="9525">
            <a:noFill/>
            <a:miter lim="800000"/>
            <a:headEnd/>
            <a:tailEnd/>
          </a:ln>
        </p:spPr>
        <p:txBody>
          <a:bodyPr wrap="none" lIns="0" tIns="0" rIns="0" bIns="0" anchor="ctr">
            <a:spAutoFit/>
          </a:bodyPr>
          <a:lstStyle/>
          <a:p>
            <a:pPr hangingPunct="1"/>
            <a:endParaRPr lang="pt-BR">
              <a:solidFill>
                <a:schemeClr val="tx1"/>
              </a:solidFill>
            </a:endParaRPr>
          </a:p>
        </p:txBody>
      </p:sp>
      <p:sp>
        <p:nvSpPr>
          <p:cNvPr id="18" name="Retângulo 17"/>
          <p:cNvSpPr>
            <a:spLocks noChangeArrowheads="1"/>
          </p:cNvSpPr>
          <p:nvPr/>
        </p:nvSpPr>
        <p:spPr bwMode="auto">
          <a:xfrm>
            <a:off x="1258888" y="2492375"/>
            <a:ext cx="2233612" cy="339725"/>
          </a:xfrm>
          <a:prstGeom prst="rect">
            <a:avLst/>
          </a:prstGeom>
          <a:noFill/>
          <a:ln w="9525">
            <a:noFill/>
            <a:miter lim="800000"/>
            <a:headEnd/>
            <a:tailEnd/>
          </a:ln>
        </p:spPr>
        <p:txBody>
          <a:bodyPr>
            <a:spAutoFit/>
          </a:bodyPr>
          <a:lstStyle/>
          <a:p>
            <a:pPr algn="ctr"/>
            <a:r>
              <a:rPr lang="pt-BR" sz="1600" b="1"/>
              <a:t>DESPESA</a:t>
            </a:r>
          </a:p>
        </p:txBody>
      </p:sp>
      <p:sp>
        <p:nvSpPr>
          <p:cNvPr id="19" name="Chave esquerda 18"/>
          <p:cNvSpPr>
            <a:spLocks/>
          </p:cNvSpPr>
          <p:nvPr/>
        </p:nvSpPr>
        <p:spPr bwMode="auto">
          <a:xfrm>
            <a:off x="3419475" y="1628775"/>
            <a:ext cx="647700" cy="1800225"/>
          </a:xfrm>
          <a:prstGeom prst="leftBrace">
            <a:avLst>
              <a:gd name="adj1" fmla="val 46002"/>
              <a:gd name="adj2" fmla="val 58477"/>
            </a:avLst>
          </a:prstGeom>
          <a:noFill/>
          <a:ln w="38100">
            <a:solidFill>
              <a:schemeClr val="tx1"/>
            </a:solidFill>
            <a:round/>
            <a:headEnd/>
            <a:tailEnd/>
          </a:ln>
          <a:effectLst>
            <a:outerShdw dist="23000" dir="5400000" rotWithShape="0">
              <a:srgbClr val="808080">
                <a:alpha val="34999"/>
              </a:srgbClr>
            </a:outerShdw>
          </a:effectLst>
        </p:spPr>
        <p:txBody>
          <a:bodyPr anchor="ctr"/>
          <a:lstStyle/>
          <a:p>
            <a:pPr algn="ctr" hangingPunct="1">
              <a:buFontTx/>
              <a:buChar char="•"/>
              <a:defRPr/>
            </a:pPr>
            <a:endParaRPr lang="pt-BR">
              <a:solidFill>
                <a:schemeClr val="tx1"/>
              </a:solidFill>
              <a:latin typeface="Arial" charset="0"/>
              <a:ea typeface="+mn-ea"/>
              <a:cs typeface="Times New Roman" pitchFamily="18" charset="0"/>
              <a:sym typeface="Arial" charset="0"/>
            </a:endParaRPr>
          </a:p>
        </p:txBody>
      </p:sp>
      <p:sp>
        <p:nvSpPr>
          <p:cNvPr id="25" name="CaixaDeTexto 24"/>
          <p:cNvSpPr txBox="1">
            <a:spLocks noChangeArrowheads="1"/>
          </p:cNvSpPr>
          <p:nvPr/>
        </p:nvSpPr>
        <p:spPr bwMode="auto">
          <a:xfrm>
            <a:off x="3635375" y="1674813"/>
            <a:ext cx="4608513" cy="1754187"/>
          </a:xfrm>
          <a:prstGeom prst="rect">
            <a:avLst/>
          </a:prstGeom>
          <a:noFill/>
          <a:ln w="9525">
            <a:noFill/>
            <a:miter lim="800000"/>
            <a:headEnd/>
            <a:tailEnd/>
          </a:ln>
        </p:spPr>
        <p:txBody>
          <a:bodyPr>
            <a:spAutoFit/>
          </a:bodyPr>
          <a:lstStyle/>
          <a:p>
            <a:pPr marL="182563" lvl="1">
              <a:buFont typeface="Arial" pitchFamily="34" charset="0"/>
              <a:buChar char="•"/>
            </a:pPr>
            <a:r>
              <a:rPr lang="pt-BR" dirty="0"/>
              <a:t> Data</a:t>
            </a:r>
          </a:p>
          <a:p>
            <a:pPr marL="182563" lvl="1">
              <a:buFont typeface="Arial" pitchFamily="34" charset="0"/>
              <a:buChar char="•"/>
            </a:pPr>
            <a:r>
              <a:rPr lang="pt-BR" dirty="0"/>
              <a:t> Favorecido</a:t>
            </a:r>
          </a:p>
          <a:p>
            <a:pPr marL="182563" lvl="1">
              <a:buFont typeface="Arial" pitchFamily="34" charset="0"/>
              <a:buChar char="•"/>
            </a:pPr>
            <a:r>
              <a:rPr lang="pt-BR" dirty="0"/>
              <a:t> Classificação por Natureza de Despesa</a:t>
            </a:r>
          </a:p>
          <a:p>
            <a:pPr marL="182563" lvl="1">
              <a:buFont typeface="Arial" pitchFamily="34" charset="0"/>
              <a:buChar char="•"/>
            </a:pPr>
            <a:r>
              <a:rPr lang="pt-BR" dirty="0"/>
              <a:t> Estágio da execução da despesa</a:t>
            </a:r>
          </a:p>
          <a:p>
            <a:pPr marL="639763" lvl="2"/>
            <a:r>
              <a:rPr lang="pt-BR" dirty="0"/>
              <a:t>(Empenho / Liquidação / Pagamento)</a:t>
            </a:r>
          </a:p>
          <a:p>
            <a:pPr marL="182563" lvl="1">
              <a:buFont typeface="Arial" pitchFamily="34" charset="0"/>
              <a:buChar char="•"/>
            </a:pPr>
            <a:r>
              <a:rPr lang="pt-BR" dirty="0"/>
              <a:t> Valor</a:t>
            </a:r>
          </a:p>
        </p:txBody>
      </p:sp>
      <p:grpSp>
        <p:nvGrpSpPr>
          <p:cNvPr id="2" name="Grupo 1"/>
          <p:cNvGrpSpPr/>
          <p:nvPr/>
        </p:nvGrpSpPr>
        <p:grpSpPr>
          <a:xfrm>
            <a:off x="647700" y="2349500"/>
            <a:ext cx="1081088" cy="3455988"/>
            <a:chOff x="250825" y="2349500"/>
            <a:chExt cx="1081088" cy="3455988"/>
          </a:xfrm>
        </p:grpSpPr>
        <p:sp>
          <p:nvSpPr>
            <p:cNvPr id="31" name="Seta dobrada 30"/>
            <p:cNvSpPr>
              <a:spLocks/>
            </p:cNvSpPr>
            <p:nvPr/>
          </p:nvSpPr>
          <p:spPr bwMode="auto">
            <a:xfrm>
              <a:off x="539750" y="2349500"/>
              <a:ext cx="792163" cy="935038"/>
            </a:xfrm>
            <a:custGeom>
              <a:avLst/>
              <a:gdLst>
                <a:gd name="T0" fmla="*/ 0 w 792163"/>
                <a:gd name="T1" fmla="*/ 935038 h 935038"/>
                <a:gd name="T2" fmla="*/ 0 w 792163"/>
                <a:gd name="T3" fmla="*/ 445592 h 935038"/>
                <a:gd name="T4" fmla="*/ 346571 w 792163"/>
                <a:gd name="T5" fmla="*/ 99021 h 935038"/>
                <a:gd name="T6" fmla="*/ 594122 w 792163"/>
                <a:gd name="T7" fmla="*/ 99020 h 935038"/>
                <a:gd name="T8" fmla="*/ 594122 w 792163"/>
                <a:gd name="T9" fmla="*/ 0 h 935038"/>
                <a:gd name="T10" fmla="*/ 792163 w 792163"/>
                <a:gd name="T11" fmla="*/ 198041 h 935038"/>
                <a:gd name="T12" fmla="*/ 594122 w 792163"/>
                <a:gd name="T13" fmla="*/ 396082 h 935038"/>
                <a:gd name="T14" fmla="*/ 594122 w 792163"/>
                <a:gd name="T15" fmla="*/ 297061 h 935038"/>
                <a:gd name="T16" fmla="*/ 346571 w 792163"/>
                <a:gd name="T17" fmla="*/ 297061 h 935038"/>
                <a:gd name="T18" fmla="*/ 198040 w 792163"/>
                <a:gd name="T19" fmla="*/ 445592 h 935038"/>
                <a:gd name="T20" fmla="*/ 198041 w 792163"/>
                <a:gd name="T21" fmla="*/ 935038 h 935038"/>
                <a:gd name="T22" fmla="*/ 0 w 792163"/>
                <a:gd name="T23" fmla="*/ 935038 h 9350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2163" h="935038">
                  <a:moveTo>
                    <a:pt x="0" y="935038"/>
                  </a:moveTo>
                  <a:lnTo>
                    <a:pt x="0" y="445592"/>
                  </a:lnTo>
                  <a:cubicBezTo>
                    <a:pt x="0" y="254186"/>
                    <a:pt x="155165" y="99021"/>
                    <a:pt x="346571" y="99021"/>
                  </a:cubicBezTo>
                  <a:lnTo>
                    <a:pt x="594122" y="99020"/>
                  </a:lnTo>
                  <a:lnTo>
                    <a:pt x="594122" y="0"/>
                  </a:lnTo>
                  <a:lnTo>
                    <a:pt x="792163" y="198041"/>
                  </a:lnTo>
                  <a:lnTo>
                    <a:pt x="594122" y="396082"/>
                  </a:lnTo>
                  <a:lnTo>
                    <a:pt x="594122" y="297061"/>
                  </a:lnTo>
                  <a:lnTo>
                    <a:pt x="346571" y="297061"/>
                  </a:lnTo>
                  <a:cubicBezTo>
                    <a:pt x="264540" y="297061"/>
                    <a:pt x="198040" y="363561"/>
                    <a:pt x="198040" y="445592"/>
                  </a:cubicBezTo>
                  <a:cubicBezTo>
                    <a:pt x="198040" y="608741"/>
                    <a:pt x="198041" y="771889"/>
                    <a:pt x="198041" y="935038"/>
                  </a:cubicBezTo>
                  <a:lnTo>
                    <a:pt x="0" y="935038"/>
                  </a:lnTo>
                  <a:close/>
                </a:path>
              </a:pathLst>
            </a:custGeom>
            <a:gradFill rotWithShape="1">
              <a:gsLst>
                <a:gs pos="0">
                  <a:srgbClr val="A3A3EF"/>
                </a:gs>
                <a:gs pos="100000">
                  <a:srgbClr val="2424A8"/>
                </a:gs>
              </a:gsLst>
              <a:lin ang="5400000"/>
            </a:gradFill>
            <a:ln w="9525" cap="flat" cmpd="sng">
              <a:solidFill>
                <a:srgbClr val="2F2F98"/>
              </a:solidFill>
              <a:prstDash val="solid"/>
              <a:round/>
              <a:headEnd type="none" w="med" len="med"/>
              <a:tailEnd type="none" w="med" len="med"/>
            </a:ln>
            <a:effectLst>
              <a:outerShdw dist="23000" dir="5400000" rotWithShape="0">
                <a:srgbClr val="000000">
                  <a:alpha val="34999"/>
                </a:srgbClr>
              </a:outerShdw>
            </a:effectLst>
          </p:spPr>
          <p:txBody>
            <a:bodyPr anchor="ctr"/>
            <a:lstStyle/>
            <a:p>
              <a:endParaRPr lang="pt-BR"/>
            </a:p>
          </p:txBody>
        </p:sp>
        <p:sp>
          <p:nvSpPr>
            <p:cNvPr id="32" name="Seta dobrada 31"/>
            <p:cNvSpPr>
              <a:spLocks/>
            </p:cNvSpPr>
            <p:nvPr/>
          </p:nvSpPr>
          <p:spPr bwMode="auto">
            <a:xfrm rot="10800000" flipH="1">
              <a:off x="547688" y="4221163"/>
              <a:ext cx="784225" cy="1584325"/>
            </a:xfrm>
            <a:custGeom>
              <a:avLst/>
              <a:gdLst>
                <a:gd name="T0" fmla="*/ 0 w 784225"/>
                <a:gd name="T1" fmla="*/ 1584325 h 1584325"/>
                <a:gd name="T2" fmla="*/ 0 w 784225"/>
                <a:gd name="T3" fmla="*/ 441127 h 1584325"/>
                <a:gd name="T4" fmla="*/ 343098 w 784225"/>
                <a:gd name="T5" fmla="*/ 98029 h 1584325"/>
                <a:gd name="T6" fmla="*/ 588169 w 784225"/>
                <a:gd name="T7" fmla="*/ 98028 h 1584325"/>
                <a:gd name="T8" fmla="*/ 588169 w 784225"/>
                <a:gd name="T9" fmla="*/ 0 h 1584325"/>
                <a:gd name="T10" fmla="*/ 784225 w 784225"/>
                <a:gd name="T11" fmla="*/ 196056 h 1584325"/>
                <a:gd name="T12" fmla="*/ 588169 w 784225"/>
                <a:gd name="T13" fmla="*/ 392113 h 1584325"/>
                <a:gd name="T14" fmla="*/ 588169 w 784225"/>
                <a:gd name="T15" fmla="*/ 294084 h 1584325"/>
                <a:gd name="T16" fmla="*/ 343098 w 784225"/>
                <a:gd name="T17" fmla="*/ 294084 h 1584325"/>
                <a:gd name="T18" fmla="*/ 196056 w 784225"/>
                <a:gd name="T19" fmla="*/ 441126 h 1584325"/>
                <a:gd name="T20" fmla="*/ 196056 w 784225"/>
                <a:gd name="T21" fmla="*/ 1584325 h 1584325"/>
                <a:gd name="T22" fmla="*/ 0 w 784225"/>
                <a:gd name="T23" fmla="*/ 1584325 h 1584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4225" h="1584325">
                  <a:moveTo>
                    <a:pt x="0" y="1584325"/>
                  </a:moveTo>
                  <a:lnTo>
                    <a:pt x="0" y="441127"/>
                  </a:lnTo>
                  <a:cubicBezTo>
                    <a:pt x="0" y="251639"/>
                    <a:pt x="153610" y="98029"/>
                    <a:pt x="343098" y="98029"/>
                  </a:cubicBezTo>
                  <a:lnTo>
                    <a:pt x="588169" y="98028"/>
                  </a:lnTo>
                  <a:lnTo>
                    <a:pt x="588169" y="0"/>
                  </a:lnTo>
                  <a:lnTo>
                    <a:pt x="784225" y="196056"/>
                  </a:lnTo>
                  <a:lnTo>
                    <a:pt x="588169" y="392113"/>
                  </a:lnTo>
                  <a:lnTo>
                    <a:pt x="588169" y="294084"/>
                  </a:lnTo>
                  <a:lnTo>
                    <a:pt x="343098" y="294084"/>
                  </a:lnTo>
                  <a:cubicBezTo>
                    <a:pt x="261889" y="294084"/>
                    <a:pt x="196056" y="359917"/>
                    <a:pt x="196056" y="441126"/>
                  </a:cubicBezTo>
                  <a:lnTo>
                    <a:pt x="196056" y="1584325"/>
                  </a:lnTo>
                  <a:lnTo>
                    <a:pt x="0" y="1584325"/>
                  </a:lnTo>
                  <a:close/>
                </a:path>
              </a:pathLst>
            </a:custGeom>
            <a:gradFill rotWithShape="1">
              <a:gsLst>
                <a:gs pos="0">
                  <a:srgbClr val="A3A3EF"/>
                </a:gs>
                <a:gs pos="100000">
                  <a:srgbClr val="2424A8"/>
                </a:gs>
              </a:gsLst>
              <a:lin ang="5400000"/>
            </a:gradFill>
            <a:ln w="9525" cap="flat" cmpd="sng">
              <a:solidFill>
                <a:srgbClr val="2F2F98"/>
              </a:solidFill>
              <a:prstDash val="solid"/>
              <a:round/>
              <a:headEnd type="none" w="med" len="med"/>
              <a:tailEnd type="none" w="med" len="med"/>
            </a:ln>
            <a:effectLst>
              <a:outerShdw dist="23000" dir="5400000" rotWithShape="0">
                <a:srgbClr val="000000">
                  <a:alpha val="34999"/>
                </a:srgbClr>
              </a:outerShdw>
            </a:effectLst>
          </p:spPr>
          <p:txBody>
            <a:bodyPr anchor="ctr"/>
            <a:lstStyle/>
            <a:p>
              <a:endParaRPr lang="pt-BR"/>
            </a:p>
          </p:txBody>
        </p:sp>
        <p:grpSp>
          <p:nvGrpSpPr>
            <p:cNvPr id="79882" name="Grupo 29"/>
            <p:cNvGrpSpPr>
              <a:grpSpLocks/>
            </p:cNvGrpSpPr>
            <p:nvPr/>
          </p:nvGrpSpPr>
          <p:grpSpPr bwMode="auto">
            <a:xfrm>
              <a:off x="250825" y="3357563"/>
              <a:ext cx="1081088" cy="863600"/>
              <a:chOff x="251520" y="3645024"/>
              <a:chExt cx="1359534" cy="1346776"/>
            </a:xfrm>
          </p:grpSpPr>
          <p:pic>
            <p:nvPicPr>
              <p:cNvPr id="79890" name="Picture 6" descr="http://www.isfsigns.com/wp-content/uploads/2010/04/government_icon__symbo_011.jpg"/>
              <p:cNvPicPr>
                <a:picLocks noChangeAspect="1" noChangeArrowheads="1"/>
              </p:cNvPicPr>
              <p:nvPr/>
            </p:nvPicPr>
            <p:blipFill>
              <a:blip r:embed="rId2"/>
              <a:srcRect/>
              <a:stretch>
                <a:fillRect/>
              </a:stretch>
            </p:blipFill>
            <p:spPr bwMode="auto">
              <a:xfrm>
                <a:off x="251520" y="3645024"/>
                <a:ext cx="1332858" cy="1287041"/>
              </a:xfrm>
              <a:prstGeom prst="rect">
                <a:avLst/>
              </a:prstGeom>
              <a:noFill/>
              <a:ln w="9525">
                <a:noFill/>
                <a:miter lim="800000"/>
                <a:headEnd/>
                <a:tailEnd/>
              </a:ln>
            </p:spPr>
          </p:pic>
          <p:pic>
            <p:nvPicPr>
              <p:cNvPr id="79891" name="Imagem 42" descr="CCONT&#10;COSIS"/>
              <p:cNvPicPr>
                <a:picLocks noChangeAspect="1"/>
              </p:cNvPicPr>
              <p:nvPr/>
            </p:nvPicPr>
            <p:blipFill>
              <a:blip r:embed="rId3"/>
              <a:srcRect/>
              <a:stretch>
                <a:fillRect/>
              </a:stretch>
            </p:blipFill>
            <p:spPr bwMode="auto">
              <a:xfrm>
                <a:off x="1115616" y="4509120"/>
                <a:ext cx="495438" cy="482680"/>
              </a:xfrm>
              <a:prstGeom prst="rect">
                <a:avLst/>
              </a:prstGeom>
              <a:noFill/>
              <a:ln w="9525">
                <a:solidFill>
                  <a:schemeClr val="tx1"/>
                </a:solidFill>
                <a:miter lim="800000"/>
                <a:headEnd/>
                <a:tailEnd/>
              </a:ln>
            </p:spPr>
          </p:pic>
        </p:grpSp>
      </p:grpSp>
      <p:grpSp>
        <p:nvGrpSpPr>
          <p:cNvPr id="3" name="Grupo 28"/>
          <p:cNvGrpSpPr>
            <a:grpSpLocks/>
          </p:cNvGrpSpPr>
          <p:nvPr/>
        </p:nvGrpSpPr>
        <p:grpSpPr bwMode="auto">
          <a:xfrm>
            <a:off x="6156325" y="3284538"/>
            <a:ext cx="1728788" cy="1449387"/>
            <a:chOff x="6150813" y="2492896"/>
            <a:chExt cx="1877571" cy="2025516"/>
          </a:xfrm>
        </p:grpSpPr>
        <p:pic>
          <p:nvPicPr>
            <p:cNvPr id="79888" name="Picture 22" descr="http://home.messiah.edu/~kg1278/globe.jpg"/>
            <p:cNvPicPr>
              <a:picLocks noChangeAspect="1" noChangeArrowheads="1"/>
            </p:cNvPicPr>
            <p:nvPr/>
          </p:nvPicPr>
          <p:blipFill>
            <a:blip r:embed="rId4"/>
            <a:srcRect/>
            <a:stretch>
              <a:fillRect/>
            </a:stretch>
          </p:blipFill>
          <p:spPr bwMode="auto">
            <a:xfrm>
              <a:off x="6150813" y="2492896"/>
              <a:ext cx="1877571" cy="1872208"/>
            </a:xfrm>
            <a:prstGeom prst="rect">
              <a:avLst/>
            </a:prstGeom>
            <a:noFill/>
            <a:ln w="9525">
              <a:noFill/>
              <a:miter lim="800000"/>
              <a:headEnd/>
              <a:tailEnd/>
            </a:ln>
          </p:spPr>
        </p:pic>
        <p:sp>
          <p:nvSpPr>
            <p:cNvPr id="79889" name="CaixaDeTexto 14"/>
            <p:cNvSpPr txBox="1">
              <a:spLocks noChangeArrowheads="1"/>
            </p:cNvSpPr>
            <p:nvPr/>
          </p:nvSpPr>
          <p:spPr bwMode="auto">
            <a:xfrm>
              <a:off x="6581830" y="4149080"/>
              <a:ext cx="1009064" cy="369332"/>
            </a:xfrm>
            <a:prstGeom prst="rect">
              <a:avLst/>
            </a:prstGeom>
            <a:noFill/>
            <a:ln w="9525">
              <a:noFill/>
              <a:miter lim="800000"/>
              <a:headEnd/>
              <a:tailEnd/>
            </a:ln>
          </p:spPr>
          <p:txBody>
            <a:bodyPr anchor="ctr">
              <a:spAutoFit/>
            </a:bodyPr>
            <a:lstStyle/>
            <a:p>
              <a:pPr algn="ctr"/>
              <a:r>
                <a:rPr lang="pt-BR" b="1">
                  <a:solidFill>
                    <a:schemeClr val="accent2"/>
                  </a:solidFill>
                </a:rPr>
                <a:t>WWW</a:t>
              </a:r>
            </a:p>
          </p:txBody>
        </p:sp>
      </p:grpSp>
      <p:sp>
        <p:nvSpPr>
          <p:cNvPr id="16" name="Retângulo 15"/>
          <p:cNvSpPr>
            <a:spLocks noChangeArrowheads="1"/>
          </p:cNvSpPr>
          <p:nvPr/>
        </p:nvSpPr>
        <p:spPr bwMode="auto">
          <a:xfrm>
            <a:off x="1258888" y="5373688"/>
            <a:ext cx="2233612" cy="338137"/>
          </a:xfrm>
          <a:prstGeom prst="rect">
            <a:avLst/>
          </a:prstGeom>
          <a:noFill/>
          <a:ln w="9525">
            <a:noFill/>
            <a:miter lim="800000"/>
            <a:headEnd/>
            <a:tailEnd/>
          </a:ln>
        </p:spPr>
        <p:txBody>
          <a:bodyPr>
            <a:spAutoFit/>
          </a:bodyPr>
          <a:lstStyle/>
          <a:p>
            <a:pPr algn="ctr"/>
            <a:r>
              <a:rPr lang="pt-BR" sz="1600" b="1"/>
              <a:t>RECEITA</a:t>
            </a:r>
          </a:p>
        </p:txBody>
      </p:sp>
      <p:sp>
        <p:nvSpPr>
          <p:cNvPr id="17" name="Chave esquerda 16"/>
          <p:cNvSpPr>
            <a:spLocks/>
          </p:cNvSpPr>
          <p:nvPr/>
        </p:nvSpPr>
        <p:spPr bwMode="auto">
          <a:xfrm>
            <a:off x="3419475" y="4724400"/>
            <a:ext cx="647700" cy="1657350"/>
          </a:xfrm>
          <a:prstGeom prst="leftBrace">
            <a:avLst>
              <a:gd name="adj1" fmla="val 43263"/>
              <a:gd name="adj2" fmla="val 47157"/>
            </a:avLst>
          </a:prstGeom>
          <a:noFill/>
          <a:ln w="38100">
            <a:solidFill>
              <a:schemeClr val="tx1"/>
            </a:solidFill>
            <a:round/>
            <a:headEnd/>
            <a:tailEnd/>
          </a:ln>
          <a:effectLst>
            <a:outerShdw dist="23000" dir="5400000" rotWithShape="0">
              <a:srgbClr val="808080">
                <a:alpha val="34999"/>
              </a:srgbClr>
            </a:outerShdw>
          </a:effectLst>
        </p:spPr>
        <p:txBody>
          <a:bodyPr anchor="ctr"/>
          <a:lstStyle/>
          <a:p>
            <a:pPr algn="ctr" hangingPunct="1">
              <a:buFontTx/>
              <a:buChar char="•"/>
              <a:defRPr/>
            </a:pPr>
            <a:endParaRPr lang="pt-BR">
              <a:solidFill>
                <a:schemeClr val="tx1"/>
              </a:solidFill>
              <a:latin typeface="Arial" charset="0"/>
              <a:ea typeface="+mn-ea"/>
              <a:cs typeface="Times New Roman" pitchFamily="18" charset="0"/>
              <a:sym typeface="Arial" charset="0"/>
            </a:endParaRPr>
          </a:p>
        </p:txBody>
      </p:sp>
      <p:sp>
        <p:nvSpPr>
          <p:cNvPr id="22" name="Seta dobrada 21"/>
          <p:cNvSpPr>
            <a:spLocks/>
          </p:cNvSpPr>
          <p:nvPr/>
        </p:nvSpPr>
        <p:spPr bwMode="auto">
          <a:xfrm rot="10800000" flipH="1">
            <a:off x="4859338" y="3573463"/>
            <a:ext cx="639762" cy="503237"/>
          </a:xfrm>
          <a:custGeom>
            <a:avLst/>
            <a:gdLst>
              <a:gd name="T0" fmla="*/ 0 w 639762"/>
              <a:gd name="T1" fmla="*/ 503237 h 503237"/>
              <a:gd name="T2" fmla="*/ 0 w 639762"/>
              <a:gd name="T3" fmla="*/ 283071 h 503237"/>
              <a:gd name="T4" fmla="*/ 220166 w 639762"/>
              <a:gd name="T5" fmla="*/ 62905 h 503237"/>
              <a:gd name="T6" fmla="*/ 513953 w 639762"/>
              <a:gd name="T7" fmla="*/ 62905 h 503237"/>
              <a:gd name="T8" fmla="*/ 513953 w 639762"/>
              <a:gd name="T9" fmla="*/ 0 h 503237"/>
              <a:gd name="T10" fmla="*/ 639762 w 639762"/>
              <a:gd name="T11" fmla="*/ 125809 h 503237"/>
              <a:gd name="T12" fmla="*/ 513953 w 639762"/>
              <a:gd name="T13" fmla="*/ 251619 h 503237"/>
              <a:gd name="T14" fmla="*/ 513953 w 639762"/>
              <a:gd name="T15" fmla="*/ 188714 h 503237"/>
              <a:gd name="T16" fmla="*/ 220166 w 639762"/>
              <a:gd name="T17" fmla="*/ 188714 h 503237"/>
              <a:gd name="T18" fmla="*/ 125809 w 639762"/>
              <a:gd name="T19" fmla="*/ 283071 h 503237"/>
              <a:gd name="T20" fmla="*/ 125809 w 639762"/>
              <a:gd name="T21" fmla="*/ 503237 h 503237"/>
              <a:gd name="T22" fmla="*/ 0 w 639762"/>
              <a:gd name="T23" fmla="*/ 503237 h 5032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9762" h="503237">
                <a:moveTo>
                  <a:pt x="0" y="503237"/>
                </a:moveTo>
                <a:lnTo>
                  <a:pt x="0" y="283071"/>
                </a:lnTo>
                <a:cubicBezTo>
                  <a:pt x="0" y="161477"/>
                  <a:pt x="98572" y="62905"/>
                  <a:pt x="220166" y="62905"/>
                </a:cubicBezTo>
                <a:lnTo>
                  <a:pt x="513953" y="62905"/>
                </a:lnTo>
                <a:lnTo>
                  <a:pt x="513953" y="0"/>
                </a:lnTo>
                <a:lnTo>
                  <a:pt x="639762" y="125809"/>
                </a:lnTo>
                <a:lnTo>
                  <a:pt x="513953" y="251619"/>
                </a:lnTo>
                <a:lnTo>
                  <a:pt x="513953" y="188714"/>
                </a:lnTo>
                <a:lnTo>
                  <a:pt x="220166" y="188714"/>
                </a:lnTo>
                <a:cubicBezTo>
                  <a:pt x="168054" y="188714"/>
                  <a:pt x="125809" y="230959"/>
                  <a:pt x="125809" y="283071"/>
                </a:cubicBezTo>
                <a:lnTo>
                  <a:pt x="125809" y="503237"/>
                </a:lnTo>
                <a:lnTo>
                  <a:pt x="0" y="503237"/>
                </a:lnTo>
                <a:close/>
              </a:path>
            </a:pathLst>
          </a:custGeom>
          <a:gradFill rotWithShape="1">
            <a:gsLst>
              <a:gs pos="0">
                <a:srgbClr val="A3A3EF"/>
              </a:gs>
              <a:gs pos="100000">
                <a:srgbClr val="2424A8"/>
              </a:gs>
            </a:gsLst>
            <a:lin ang="5400000"/>
          </a:gradFill>
          <a:ln w="9525" cap="flat" cmpd="sng">
            <a:solidFill>
              <a:srgbClr val="2F2F98"/>
            </a:solidFill>
            <a:prstDash val="solid"/>
            <a:round/>
            <a:headEnd type="none" w="med" len="med"/>
            <a:tailEnd type="none" w="med" len="med"/>
          </a:ln>
          <a:effectLst>
            <a:outerShdw dist="23000" dir="5400000" rotWithShape="0">
              <a:srgbClr val="000000">
                <a:alpha val="34999"/>
              </a:srgbClr>
            </a:outerShdw>
          </a:effectLst>
        </p:spPr>
        <p:txBody>
          <a:bodyPr anchor="ctr"/>
          <a:lstStyle/>
          <a:p>
            <a:endParaRPr lang="pt-BR"/>
          </a:p>
        </p:txBody>
      </p:sp>
      <p:sp>
        <p:nvSpPr>
          <p:cNvPr id="24" name="Seta dobrada 23"/>
          <p:cNvSpPr>
            <a:spLocks/>
          </p:cNvSpPr>
          <p:nvPr/>
        </p:nvSpPr>
        <p:spPr bwMode="auto">
          <a:xfrm>
            <a:off x="4859338" y="4221163"/>
            <a:ext cx="641350" cy="431800"/>
          </a:xfrm>
          <a:custGeom>
            <a:avLst/>
            <a:gdLst>
              <a:gd name="T0" fmla="*/ 0 w 641350"/>
              <a:gd name="T1" fmla="*/ 431800 h 431800"/>
              <a:gd name="T2" fmla="*/ 0 w 641350"/>
              <a:gd name="T3" fmla="*/ 242888 h 431800"/>
              <a:gd name="T4" fmla="*/ 188913 w 641350"/>
              <a:gd name="T5" fmla="*/ 53975 h 431800"/>
              <a:gd name="T6" fmla="*/ 533400 w 641350"/>
              <a:gd name="T7" fmla="*/ 53975 h 431800"/>
              <a:gd name="T8" fmla="*/ 533400 w 641350"/>
              <a:gd name="T9" fmla="*/ 0 h 431800"/>
              <a:gd name="T10" fmla="*/ 641350 w 641350"/>
              <a:gd name="T11" fmla="*/ 107950 h 431800"/>
              <a:gd name="T12" fmla="*/ 533400 w 641350"/>
              <a:gd name="T13" fmla="*/ 215900 h 431800"/>
              <a:gd name="T14" fmla="*/ 533400 w 641350"/>
              <a:gd name="T15" fmla="*/ 161925 h 431800"/>
              <a:gd name="T16" fmla="*/ 188913 w 641350"/>
              <a:gd name="T17" fmla="*/ 161925 h 431800"/>
              <a:gd name="T18" fmla="*/ 107950 w 641350"/>
              <a:gd name="T19" fmla="*/ 242888 h 431800"/>
              <a:gd name="T20" fmla="*/ 107950 w 641350"/>
              <a:gd name="T21" fmla="*/ 431800 h 431800"/>
              <a:gd name="T22" fmla="*/ 0 w 641350"/>
              <a:gd name="T23" fmla="*/ 431800 h 4318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1350" h="431800">
                <a:moveTo>
                  <a:pt x="0" y="431800"/>
                </a:moveTo>
                <a:lnTo>
                  <a:pt x="0" y="242888"/>
                </a:lnTo>
                <a:cubicBezTo>
                  <a:pt x="0" y="138554"/>
                  <a:pt x="84579" y="53975"/>
                  <a:pt x="188913" y="53975"/>
                </a:cubicBezTo>
                <a:lnTo>
                  <a:pt x="533400" y="53975"/>
                </a:lnTo>
                <a:lnTo>
                  <a:pt x="533400" y="0"/>
                </a:lnTo>
                <a:lnTo>
                  <a:pt x="641350" y="107950"/>
                </a:lnTo>
                <a:lnTo>
                  <a:pt x="533400" y="215900"/>
                </a:lnTo>
                <a:lnTo>
                  <a:pt x="533400" y="161925"/>
                </a:lnTo>
                <a:lnTo>
                  <a:pt x="188913" y="161925"/>
                </a:lnTo>
                <a:cubicBezTo>
                  <a:pt x="144198" y="161925"/>
                  <a:pt x="107950" y="198173"/>
                  <a:pt x="107950" y="242888"/>
                </a:cubicBezTo>
                <a:lnTo>
                  <a:pt x="107950" y="431800"/>
                </a:lnTo>
                <a:lnTo>
                  <a:pt x="0" y="431800"/>
                </a:lnTo>
                <a:close/>
              </a:path>
            </a:pathLst>
          </a:custGeom>
          <a:gradFill rotWithShape="1">
            <a:gsLst>
              <a:gs pos="0">
                <a:srgbClr val="A3A3EF"/>
              </a:gs>
              <a:gs pos="100000">
                <a:srgbClr val="2424A8"/>
              </a:gs>
            </a:gsLst>
            <a:lin ang="5400000"/>
          </a:gradFill>
          <a:ln w="9525" cap="flat" cmpd="sng">
            <a:solidFill>
              <a:srgbClr val="2F2F98"/>
            </a:solidFill>
            <a:prstDash val="solid"/>
            <a:round/>
            <a:headEnd type="none" w="med" len="med"/>
            <a:tailEnd type="none" w="med" len="med"/>
          </a:ln>
          <a:effectLst>
            <a:outerShdw dist="23000" dir="5400000" rotWithShape="0">
              <a:srgbClr val="000000">
                <a:alpha val="34999"/>
              </a:srgbClr>
            </a:outerShdw>
          </a:effectLst>
        </p:spPr>
        <p:txBody>
          <a:bodyPr anchor="ctr"/>
          <a:lstStyle/>
          <a:p>
            <a:endParaRPr lang="pt-BR"/>
          </a:p>
        </p:txBody>
      </p:sp>
      <p:sp>
        <p:nvSpPr>
          <p:cNvPr id="23"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Informações</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Necessárias</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LC 131/09</a:t>
            </a:r>
          </a:p>
        </p:txBody>
      </p:sp>
      <p:pic>
        <p:nvPicPr>
          <p:cNvPr id="26" name="Imagem 2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23881" y="5403489"/>
            <a:ext cx="1012615" cy="1337879"/>
          </a:xfrm>
          <a:prstGeom prst="rect">
            <a:avLst/>
          </a:prstGeom>
        </p:spPr>
      </p:pic>
    </p:spTree>
    <p:extLst>
      <p:ext uri="{BB962C8B-B14F-4D97-AF65-F5344CB8AC3E}">
        <p14:creationId xmlns:p14="http://schemas.microsoft.com/office/powerpoint/2010/main" val="345379492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nodeType="afterGroup">
                            <p:stCondLst>
                              <p:cond delay="1500"/>
                            </p:stCondLst>
                            <p:childTnLst>
                              <p:par>
                                <p:cTn id="10" presetID="1" presetClass="entr" presetSubtype="0" fill="hold" grpId="0" nodeType="afterEffect">
                                  <p:stCondLst>
                                    <p:cond delay="500"/>
                                  </p:stCondLst>
                                  <p:childTnLst>
                                    <p:set>
                                      <p:cBhvr>
                                        <p:cTn id="11" dur="1" fill="hold">
                                          <p:stCondLst>
                                            <p:cond delay="0"/>
                                          </p:stCondLst>
                                        </p:cTn>
                                        <p:tgtEl>
                                          <p:spTgt spid="19"/>
                                        </p:tgtEl>
                                        <p:attrNameLst>
                                          <p:attrName>style.visibility</p:attrName>
                                        </p:attrNameLst>
                                      </p:cBhvr>
                                      <p:to>
                                        <p:strVal val="visible"/>
                                      </p:to>
                                    </p:set>
                                  </p:childTnLst>
                                </p:cTn>
                              </p:par>
                            </p:childTnLst>
                          </p:cTn>
                        </p:par>
                        <p:par>
                          <p:cTn id="12" fill="hold" nodeType="afterGroup">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nodeType="afterGroup">
                            <p:stCondLst>
                              <p:cond delay="2000"/>
                            </p:stCondLst>
                            <p:childTnLst>
                              <p:par>
                                <p:cTn id="16" presetID="1" presetClass="entr" presetSubtype="0" fill="hold" grpId="0" nodeType="afterEffect">
                                  <p:stCondLst>
                                    <p:cond delay="500"/>
                                  </p:stCondLst>
                                  <p:childTnLst>
                                    <p:set>
                                      <p:cBhvr>
                                        <p:cTn id="17" dur="1" fill="hold">
                                          <p:stCondLst>
                                            <p:cond delay="0"/>
                                          </p:stCondLst>
                                        </p:cTn>
                                        <p:tgtEl>
                                          <p:spTgt spid="25"/>
                                        </p:tgtEl>
                                        <p:attrNameLst>
                                          <p:attrName>style.visibility</p:attrName>
                                        </p:attrNameLst>
                                      </p:cBhvr>
                                      <p:to>
                                        <p:strVal val="visible"/>
                                      </p:to>
                                    </p:set>
                                  </p:childTnLst>
                                </p:cTn>
                              </p:par>
                            </p:childTnLst>
                          </p:cTn>
                        </p:par>
                        <p:par>
                          <p:cTn id="18" fill="hold" nodeType="afterGroup">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par>
                          <p:cTn id="30" fill="hold">
                            <p:stCondLst>
                              <p:cond delay="0"/>
                            </p:stCondLst>
                            <p:childTnLst>
                              <p:par>
                                <p:cTn id="31" presetID="53" presetClass="entr" presetSubtype="1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19" grpId="0" animBg="1"/>
      <p:bldP spid="25" grpId="0"/>
      <p:bldP spid="16" grpId="0"/>
      <p:bldP spid="17" grpId="0" animBg="1"/>
      <p:bldP spid="22" grpId="0" animBg="1"/>
      <p:bldP spid="24" grpId="0" animBg="1"/>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676098273"/>
              </p:ext>
            </p:extLst>
          </p:nvPr>
        </p:nvGraphicFramePr>
        <p:xfrm>
          <a:off x="971600" y="836712"/>
          <a:ext cx="7246588" cy="5235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Engrenagem</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do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Controle</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Público</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4" name="Imagem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023881" y="5475497"/>
            <a:ext cx="1012615" cy="1337879"/>
          </a:xfrm>
          <a:prstGeom prst="rect">
            <a:avLst/>
          </a:prstGeom>
        </p:spPr>
      </p:pic>
    </p:spTree>
    <p:extLst>
      <p:ext uri="{BB962C8B-B14F-4D97-AF65-F5344CB8AC3E}">
        <p14:creationId xmlns:p14="http://schemas.microsoft.com/office/powerpoint/2010/main" val="17341969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images.jpg"/>
          <p:cNvPicPr>
            <a:picLocks noChangeAspect="1"/>
          </p:cNvPicPr>
          <p:nvPr/>
        </p:nvPicPr>
        <p:blipFill>
          <a:blip r:embed="rId2" cstate="print"/>
          <a:stretch>
            <a:fillRect/>
          </a:stretch>
        </p:blipFill>
        <p:spPr>
          <a:xfrm>
            <a:off x="5508104" y="1400572"/>
            <a:ext cx="3323086" cy="2388468"/>
          </a:xfrm>
          <a:prstGeom prst="rect">
            <a:avLst/>
          </a:prstGeom>
        </p:spPr>
      </p:pic>
      <p:sp>
        <p:nvSpPr>
          <p:cNvPr id="3" name="Espaço Reservado para Conteúdo 2"/>
          <p:cNvSpPr>
            <a:spLocks noGrp="1"/>
          </p:cNvSpPr>
          <p:nvPr>
            <p:ph idx="1"/>
          </p:nvPr>
        </p:nvSpPr>
        <p:spPr>
          <a:xfrm>
            <a:off x="3311352" y="2636912"/>
            <a:ext cx="5832648" cy="1872208"/>
          </a:xfrm>
        </p:spPr>
        <p:txBody>
          <a:bodyPr>
            <a:noAutofit/>
          </a:bodyPr>
          <a:lstStyle/>
          <a:p>
            <a:pPr>
              <a:buNone/>
            </a:pPr>
            <a:endParaRPr lang="pt-BR" sz="2800" dirty="0" smtClean="0"/>
          </a:p>
          <a:p>
            <a:pPr>
              <a:buNone/>
            </a:pPr>
            <a:endParaRPr lang="pt-BR" sz="2800" dirty="0" smtClean="0"/>
          </a:p>
          <a:p>
            <a:pPr>
              <a:buNone/>
            </a:pPr>
            <a:endParaRPr lang="pt-BR" sz="2800" dirty="0" smtClean="0"/>
          </a:p>
          <a:p>
            <a:endParaRPr lang="pt-BR" sz="2800" dirty="0" smtClean="0"/>
          </a:p>
          <a:p>
            <a:pPr>
              <a:buNone/>
            </a:pPr>
            <a:r>
              <a:rPr lang="pt-BR" sz="2800" dirty="0" smtClean="0"/>
              <a:t>   </a:t>
            </a:r>
            <a:r>
              <a:rPr lang="pt-BR" dirty="0" smtClean="0"/>
              <a:t> </a:t>
            </a:r>
            <a:endParaRPr lang="pt-BR" b="1" dirty="0"/>
          </a:p>
        </p:txBody>
      </p:sp>
      <p:sp>
        <p:nvSpPr>
          <p:cNvPr id="6" name="CaixaDeTexto 5"/>
          <p:cNvSpPr txBox="1"/>
          <p:nvPr/>
        </p:nvSpPr>
        <p:spPr>
          <a:xfrm>
            <a:off x="4104456" y="4941168"/>
            <a:ext cx="5004048" cy="954107"/>
          </a:xfrm>
          <a:prstGeom prst="rect">
            <a:avLst/>
          </a:prstGeom>
          <a:noFill/>
        </p:spPr>
        <p:txBody>
          <a:bodyPr wrap="square" rtlCol="0">
            <a:spAutoFit/>
          </a:bodyPr>
          <a:lstStyle/>
          <a:p>
            <a:pPr algn="ctr"/>
            <a:r>
              <a:rPr lang="pt-BR" sz="2800" b="1" dirty="0" smtClean="0"/>
              <a:t>Entendimento da situação atual do Município </a:t>
            </a:r>
            <a:endParaRPr lang="pt-BR" sz="2800" b="1" dirty="0"/>
          </a:p>
        </p:txBody>
      </p:sp>
      <p:pic>
        <p:nvPicPr>
          <p:cNvPr id="8" name="Imagem 7" descr="da-solução-executivos-do-enigma-dos-recursos-21574364.jpg"/>
          <p:cNvPicPr>
            <a:picLocks noChangeAspect="1"/>
          </p:cNvPicPr>
          <p:nvPr/>
        </p:nvPicPr>
        <p:blipFill>
          <a:blip r:embed="rId3" cstate="print"/>
          <a:stretch>
            <a:fillRect/>
          </a:stretch>
        </p:blipFill>
        <p:spPr>
          <a:xfrm>
            <a:off x="827584" y="3902612"/>
            <a:ext cx="3096344" cy="2778969"/>
          </a:xfrm>
          <a:prstGeom prst="rect">
            <a:avLst/>
          </a:prstGeom>
        </p:spPr>
      </p:pic>
      <p:sp>
        <p:nvSpPr>
          <p:cNvPr id="7" name="Retângulo 6"/>
          <p:cNvSpPr/>
          <p:nvPr/>
        </p:nvSpPr>
        <p:spPr>
          <a:xfrm>
            <a:off x="819467" y="2204864"/>
            <a:ext cx="4760645" cy="830997"/>
          </a:xfrm>
          <a:prstGeom prst="rect">
            <a:avLst/>
          </a:prstGeom>
        </p:spPr>
        <p:txBody>
          <a:bodyPr wrap="square">
            <a:spAutoFit/>
          </a:bodyPr>
          <a:lstStyle/>
          <a:p>
            <a:pPr>
              <a:buNone/>
            </a:pPr>
            <a:r>
              <a:rPr lang="pt-BR" sz="2400" b="1" dirty="0"/>
              <a:t>Qual o papel do Sindicato frente a fiscalização das contas públicas?</a:t>
            </a:r>
          </a:p>
        </p:txBody>
      </p:sp>
      <p:sp>
        <p:nvSpPr>
          <p:cNvPr id="9"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O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que</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o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seu</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Sindicato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precisa</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fazer</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a:t>
            </a:r>
          </a:p>
        </p:txBody>
      </p:sp>
    </p:spTree>
    <p:extLst>
      <p:ext uri="{BB962C8B-B14F-4D97-AF65-F5344CB8AC3E}">
        <p14:creationId xmlns:p14="http://schemas.microsoft.com/office/powerpoint/2010/main" val="5037393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par>
                                <p:cTn id="38" presetID="26"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963332" y="-6858000"/>
            <a:ext cx="7765662" cy="16476125"/>
            <a:chOff x="-4963332" y="-6858000"/>
            <a:chExt cx="7765662" cy="16476125"/>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grpSp>
      <p:sp>
        <p:nvSpPr>
          <p:cNvPr id="8" name="Título 2"/>
          <p:cNvSpPr txBox="1">
            <a:spLocks/>
          </p:cNvSpPr>
          <p:nvPr/>
        </p:nvSpPr>
        <p:spPr>
          <a:xfrm>
            <a:off x="1970361" y="2717904"/>
            <a:ext cx="6634087"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lgn="ct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ESTUDO DE CASO</a:t>
            </a:r>
          </a:p>
        </p:txBody>
      </p:sp>
      <p:pic>
        <p:nvPicPr>
          <p:cNvPr id="7" name="Imagem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68344" y="5208331"/>
            <a:ext cx="1012615" cy="1337879"/>
          </a:xfrm>
          <a:prstGeom prst="rect">
            <a:avLst/>
          </a:prstGeom>
        </p:spPr>
      </p:pic>
    </p:spTree>
    <p:extLst>
      <p:ext uri="{BB962C8B-B14F-4D97-AF65-F5344CB8AC3E}">
        <p14:creationId xmlns:p14="http://schemas.microsoft.com/office/powerpoint/2010/main" val="32175551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899592" y="1052736"/>
            <a:ext cx="7992888" cy="5616624"/>
          </a:xfrm>
        </p:spPr>
        <p:txBody>
          <a:bodyPr>
            <a:normAutofit/>
          </a:bodyPr>
          <a:lstStyle/>
          <a:p>
            <a:pPr algn="just" eaLnBrk="1" hangingPunct="1">
              <a:lnSpc>
                <a:spcPct val="95000"/>
              </a:lnSpc>
              <a:buFont typeface="Arial" charset="0"/>
              <a:buNone/>
            </a:pPr>
            <a:r>
              <a:rPr lang="pt-BR" sz="2200" dirty="0" smtClean="0"/>
              <a:t>    </a:t>
            </a:r>
            <a:r>
              <a:rPr lang="pt-BR" sz="2200" u="sng" dirty="0" smtClean="0"/>
              <a:t>Proposta de Consultoria: </a:t>
            </a:r>
          </a:p>
          <a:p>
            <a:pPr algn="just" eaLnBrk="1" hangingPunct="1">
              <a:lnSpc>
                <a:spcPct val="95000"/>
              </a:lnSpc>
              <a:buFont typeface="Arial" charset="0"/>
              <a:buNone/>
            </a:pPr>
            <a:endParaRPr lang="pt-BR" sz="2200" u="sng" dirty="0" smtClean="0"/>
          </a:p>
          <a:p>
            <a:pPr algn="just" eaLnBrk="1" hangingPunct="1">
              <a:lnSpc>
                <a:spcPct val="95000"/>
              </a:lnSpc>
              <a:buClr>
                <a:schemeClr val="tx1"/>
              </a:buClr>
              <a:buFont typeface="Wingdings" pitchFamily="2" charset="2"/>
              <a:buChar char="ü"/>
            </a:pPr>
            <a:r>
              <a:rPr lang="pt-BR" sz="2200" dirty="0" smtClean="0"/>
              <a:t>    Verificação dos limites da despesa com pessoal;</a:t>
            </a:r>
          </a:p>
          <a:p>
            <a:pPr algn="just" eaLnBrk="1" hangingPunct="1">
              <a:lnSpc>
                <a:spcPct val="95000"/>
              </a:lnSpc>
              <a:buClr>
                <a:schemeClr val="tx1"/>
              </a:buClr>
              <a:buFont typeface="Wingdings" pitchFamily="2" charset="2"/>
              <a:buChar char="ü"/>
            </a:pPr>
            <a:r>
              <a:rPr lang="pt-BR" sz="2200" dirty="0" smtClean="0"/>
              <a:t>    Análise das despesas de folha de pagamento (vencimento,     horas extra e encargos);</a:t>
            </a:r>
          </a:p>
          <a:p>
            <a:pPr algn="just" eaLnBrk="1" hangingPunct="1">
              <a:lnSpc>
                <a:spcPct val="95000"/>
              </a:lnSpc>
              <a:buClr>
                <a:schemeClr val="tx1"/>
              </a:buClr>
              <a:buFont typeface="Wingdings" pitchFamily="2" charset="2"/>
              <a:buChar char="ü"/>
            </a:pPr>
            <a:r>
              <a:rPr lang="pt-BR" sz="2200" dirty="0" smtClean="0"/>
              <a:t>    Verificação da contas públicas (receitas, despesas e   saldos bancários);</a:t>
            </a:r>
          </a:p>
          <a:p>
            <a:pPr algn="just" eaLnBrk="1" hangingPunct="1">
              <a:lnSpc>
                <a:spcPct val="95000"/>
              </a:lnSpc>
              <a:buClr>
                <a:schemeClr val="tx1"/>
              </a:buClr>
              <a:buFont typeface="Wingdings" pitchFamily="2" charset="2"/>
              <a:buChar char="ü"/>
            </a:pPr>
            <a:r>
              <a:rPr lang="pt-BR" sz="2200" dirty="0" smtClean="0"/>
              <a:t>    Revisão da lei de planos de cargos e salários;</a:t>
            </a:r>
          </a:p>
          <a:p>
            <a:pPr algn="just" eaLnBrk="1" hangingPunct="1">
              <a:lnSpc>
                <a:spcPct val="95000"/>
              </a:lnSpc>
              <a:buClr>
                <a:schemeClr val="tx1"/>
              </a:buClr>
              <a:buFont typeface="Wingdings" pitchFamily="2" charset="2"/>
              <a:buChar char="ü"/>
            </a:pPr>
            <a:r>
              <a:rPr lang="pt-BR" sz="2200" dirty="0" smtClean="0"/>
              <a:t>    Elaboração de relatórios gerenciais;</a:t>
            </a:r>
          </a:p>
          <a:p>
            <a:pPr algn="just" eaLnBrk="1" hangingPunct="1">
              <a:lnSpc>
                <a:spcPct val="95000"/>
              </a:lnSpc>
              <a:buClr>
                <a:schemeClr val="tx1"/>
              </a:buClr>
              <a:buFont typeface="Wingdings" pitchFamily="2" charset="2"/>
              <a:buChar char="ü"/>
            </a:pPr>
            <a:r>
              <a:rPr lang="pt-BR" sz="2200" dirty="0" smtClean="0"/>
              <a:t>    Análise das peças de planejamento (PPA, LDO e LOA);</a:t>
            </a:r>
          </a:p>
          <a:p>
            <a:pPr algn="just" eaLnBrk="1" hangingPunct="1">
              <a:lnSpc>
                <a:spcPct val="95000"/>
              </a:lnSpc>
              <a:buClr>
                <a:schemeClr val="tx1"/>
              </a:buClr>
              <a:buFont typeface="Wingdings" pitchFamily="2" charset="2"/>
              <a:buChar char="ü"/>
            </a:pPr>
            <a:r>
              <a:rPr lang="pt-BR" sz="2200" dirty="0" smtClean="0"/>
              <a:t>    Cursos e palestras aos funcionários públicos;</a:t>
            </a:r>
          </a:p>
          <a:p>
            <a:pPr algn="just" eaLnBrk="1" hangingPunct="1">
              <a:lnSpc>
                <a:spcPct val="95000"/>
              </a:lnSpc>
              <a:buClr>
                <a:schemeClr val="tx1"/>
              </a:buClr>
              <a:buFont typeface="Wingdings" pitchFamily="2" charset="2"/>
              <a:buChar char="ü"/>
            </a:pPr>
            <a:r>
              <a:rPr lang="pt-BR" sz="2200" dirty="0" smtClean="0"/>
              <a:t>    Reunião junto ao Poder Público Municipal.</a:t>
            </a:r>
          </a:p>
        </p:txBody>
      </p:sp>
      <p:sp>
        <p:nvSpPr>
          <p:cNvPr id="4"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SINSEMRIP X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Município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de Rio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Pomba</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5" name="Imagem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51873" y="5475497"/>
            <a:ext cx="1012615" cy="1337879"/>
          </a:xfrm>
          <a:prstGeom prst="rect">
            <a:avLst/>
          </a:prstGeom>
        </p:spPr>
      </p:pic>
    </p:spTree>
    <p:extLst>
      <p:ext uri="{BB962C8B-B14F-4D97-AF65-F5344CB8AC3E}">
        <p14:creationId xmlns:p14="http://schemas.microsoft.com/office/powerpoint/2010/main" val="26561912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circle(in)">
                                      <p:cBhvr>
                                        <p:cTn id="18" dur="2000"/>
                                        <p:tgtEl>
                                          <p:spTgt spid="174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wipe(down)">
                                      <p:cBhvr>
                                        <p:cTn id="27" dur="580">
                                          <p:stCondLst>
                                            <p:cond delay="0"/>
                                          </p:stCondLst>
                                        </p:cTn>
                                        <p:tgtEl>
                                          <p:spTgt spid="17411">
                                            <p:txEl>
                                              <p:pRg st="4" end="4"/>
                                            </p:txEl>
                                          </p:spTgt>
                                        </p:tgtEl>
                                      </p:cBhvr>
                                    </p:animEffect>
                                    <p:anim calcmode="lin" valueType="num">
                                      <p:cBhvr>
                                        <p:cTn id="28" dur="1822" tmFilter="0,0; 0.14,0.36; 0.43,0.73; 0.71,0.91; 1.0,1.0">
                                          <p:stCondLst>
                                            <p:cond delay="0"/>
                                          </p:stCondLst>
                                        </p:cTn>
                                        <p:tgtEl>
                                          <p:spTgt spid="17411">
                                            <p:txEl>
                                              <p:pRg st="4" end="4"/>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7411">
                                            <p:txEl>
                                              <p:pRg st="4" end="4"/>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7411">
                                            <p:txEl>
                                              <p:pRg st="4" end="4"/>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7411">
                                            <p:txEl>
                                              <p:pRg st="4" end="4"/>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7411">
                                            <p:txEl>
                                              <p:pRg st="4" end="4"/>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17411">
                                            <p:txEl>
                                              <p:pRg st="4" end="4"/>
                                            </p:txEl>
                                          </p:spTgt>
                                        </p:tgtEl>
                                      </p:cBhvr>
                                      <p:to x="100000" y="60000"/>
                                    </p:animScale>
                                    <p:animScale>
                                      <p:cBhvr>
                                        <p:cTn id="34" dur="166" decel="50000">
                                          <p:stCondLst>
                                            <p:cond delay="676"/>
                                          </p:stCondLst>
                                        </p:cTn>
                                        <p:tgtEl>
                                          <p:spTgt spid="17411">
                                            <p:txEl>
                                              <p:pRg st="4" end="4"/>
                                            </p:txEl>
                                          </p:spTgt>
                                        </p:tgtEl>
                                      </p:cBhvr>
                                      <p:to x="100000" y="100000"/>
                                    </p:animScale>
                                    <p:animScale>
                                      <p:cBhvr>
                                        <p:cTn id="35" dur="26">
                                          <p:stCondLst>
                                            <p:cond delay="1312"/>
                                          </p:stCondLst>
                                        </p:cTn>
                                        <p:tgtEl>
                                          <p:spTgt spid="17411">
                                            <p:txEl>
                                              <p:pRg st="4" end="4"/>
                                            </p:txEl>
                                          </p:spTgt>
                                        </p:tgtEl>
                                      </p:cBhvr>
                                      <p:to x="100000" y="80000"/>
                                    </p:animScale>
                                    <p:animScale>
                                      <p:cBhvr>
                                        <p:cTn id="36" dur="166" decel="50000">
                                          <p:stCondLst>
                                            <p:cond delay="1338"/>
                                          </p:stCondLst>
                                        </p:cTn>
                                        <p:tgtEl>
                                          <p:spTgt spid="17411">
                                            <p:txEl>
                                              <p:pRg st="4" end="4"/>
                                            </p:txEl>
                                          </p:spTgt>
                                        </p:tgtEl>
                                      </p:cBhvr>
                                      <p:to x="100000" y="100000"/>
                                    </p:animScale>
                                    <p:animScale>
                                      <p:cBhvr>
                                        <p:cTn id="37" dur="26">
                                          <p:stCondLst>
                                            <p:cond delay="1642"/>
                                          </p:stCondLst>
                                        </p:cTn>
                                        <p:tgtEl>
                                          <p:spTgt spid="17411">
                                            <p:txEl>
                                              <p:pRg st="4" end="4"/>
                                            </p:txEl>
                                          </p:spTgt>
                                        </p:tgtEl>
                                      </p:cBhvr>
                                      <p:to x="100000" y="90000"/>
                                    </p:animScale>
                                    <p:animScale>
                                      <p:cBhvr>
                                        <p:cTn id="38" dur="166" decel="50000">
                                          <p:stCondLst>
                                            <p:cond delay="1668"/>
                                          </p:stCondLst>
                                        </p:cTn>
                                        <p:tgtEl>
                                          <p:spTgt spid="17411">
                                            <p:txEl>
                                              <p:pRg st="4" end="4"/>
                                            </p:txEl>
                                          </p:spTgt>
                                        </p:tgtEl>
                                      </p:cBhvr>
                                      <p:to x="100000" y="100000"/>
                                    </p:animScale>
                                    <p:animScale>
                                      <p:cBhvr>
                                        <p:cTn id="39" dur="26">
                                          <p:stCondLst>
                                            <p:cond delay="1808"/>
                                          </p:stCondLst>
                                        </p:cTn>
                                        <p:tgtEl>
                                          <p:spTgt spid="17411">
                                            <p:txEl>
                                              <p:pRg st="4" end="4"/>
                                            </p:txEl>
                                          </p:spTgt>
                                        </p:tgtEl>
                                      </p:cBhvr>
                                      <p:to x="100000" y="95000"/>
                                    </p:animScale>
                                    <p:animScale>
                                      <p:cBhvr>
                                        <p:cTn id="40" dur="166" decel="50000">
                                          <p:stCondLst>
                                            <p:cond delay="1834"/>
                                          </p:stCondLst>
                                        </p:cTn>
                                        <p:tgtEl>
                                          <p:spTgt spid="17411">
                                            <p:txEl>
                                              <p:pRg st="4" end="4"/>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411">
                                            <p:txEl>
                                              <p:pRg st="6" end="6"/>
                                            </p:txEl>
                                          </p:spTgt>
                                        </p:tgtEl>
                                        <p:attrNameLst>
                                          <p:attrName>style.visibility</p:attrName>
                                        </p:attrNameLst>
                                      </p:cBhvr>
                                      <p:to>
                                        <p:strVal val="visible"/>
                                      </p:to>
                                    </p:set>
                                    <p:anim calcmode="lin" valueType="num">
                                      <p:cBhvr additive="base">
                                        <p:cTn id="49"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7411">
                                            <p:txEl>
                                              <p:pRg st="8" end="8"/>
                                            </p:txEl>
                                          </p:spTgt>
                                        </p:tgtEl>
                                        <p:attrNameLst>
                                          <p:attrName>style.visibility</p:attrName>
                                        </p:attrNameLst>
                                      </p:cBhvr>
                                      <p:to>
                                        <p:strVal val="visible"/>
                                      </p:to>
                                    </p:set>
                                    <p:animEffect transition="in" filter="circle(in)">
                                      <p:cBhvr>
                                        <p:cTn id="59" dur="2000"/>
                                        <p:tgtEl>
                                          <p:spTgt spid="17411">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17411">
                                            <p:txEl>
                                              <p:pRg st="9" end="9"/>
                                            </p:txEl>
                                          </p:spTgt>
                                        </p:tgtEl>
                                        <p:attrNameLst>
                                          <p:attrName>style.visibility</p:attrName>
                                        </p:attrNameLst>
                                      </p:cBhvr>
                                      <p:to>
                                        <p:strVal val="visible"/>
                                      </p:to>
                                    </p:set>
                                    <p:animEffect transition="in" filter="fade">
                                      <p:cBhvr>
                                        <p:cTn id="64" dur="2000"/>
                                        <p:tgtEl>
                                          <p:spTgt spid="17411">
                                            <p:txEl>
                                              <p:pRg st="9" end="9"/>
                                            </p:txEl>
                                          </p:spTgt>
                                        </p:tgtEl>
                                      </p:cBhvr>
                                    </p:animEffect>
                                    <p:anim calcmode="lin" valueType="num">
                                      <p:cBhvr>
                                        <p:cTn id="65" dur="2000" fill="hold"/>
                                        <p:tgtEl>
                                          <p:spTgt spid="17411">
                                            <p:txEl>
                                              <p:pRg st="9" end="9"/>
                                            </p:txEl>
                                          </p:spTgt>
                                        </p:tgtEl>
                                        <p:attrNameLst>
                                          <p:attrName>ppt_w</p:attrName>
                                        </p:attrNameLst>
                                      </p:cBhvr>
                                      <p:tavLst>
                                        <p:tav tm="0" fmla="#ppt_w*sin(2.5*pi*$)">
                                          <p:val>
                                            <p:fltVal val="0"/>
                                          </p:val>
                                        </p:tav>
                                        <p:tav tm="100000">
                                          <p:val>
                                            <p:fltVal val="1"/>
                                          </p:val>
                                        </p:tav>
                                      </p:tavLst>
                                    </p:anim>
                                    <p:anim calcmode="lin" valueType="num">
                                      <p:cBhvr>
                                        <p:cTn id="66" dur="2000" fill="hold"/>
                                        <p:tgtEl>
                                          <p:spTgt spid="17411">
                                            <p:txEl>
                                              <p:pRg st="9" end="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971600" y="1196752"/>
            <a:ext cx="7848872" cy="5589017"/>
          </a:xfrm>
        </p:spPr>
        <p:txBody>
          <a:bodyPr>
            <a:normAutofit/>
          </a:bodyPr>
          <a:lstStyle/>
          <a:p>
            <a:pPr algn="just" eaLnBrk="1" hangingPunct="1">
              <a:lnSpc>
                <a:spcPct val="95000"/>
              </a:lnSpc>
              <a:buFont typeface="Arial" charset="0"/>
              <a:buNone/>
            </a:pPr>
            <a:r>
              <a:rPr lang="pt-BR" sz="2200" dirty="0" smtClean="0"/>
              <a:t>    </a:t>
            </a:r>
            <a:r>
              <a:rPr lang="pt-BR" sz="2200" u="sng" dirty="0" smtClean="0"/>
              <a:t>Execução dos trabalhos: </a:t>
            </a:r>
          </a:p>
          <a:p>
            <a:pPr algn="just" eaLnBrk="1" hangingPunct="1">
              <a:lnSpc>
                <a:spcPct val="95000"/>
              </a:lnSpc>
              <a:buFont typeface="Arial" charset="0"/>
              <a:buNone/>
            </a:pPr>
            <a:endParaRPr lang="pt-BR" sz="2200" u="sng" dirty="0" smtClean="0"/>
          </a:p>
          <a:p>
            <a:pPr algn="just" eaLnBrk="1" hangingPunct="1">
              <a:lnSpc>
                <a:spcPct val="95000"/>
              </a:lnSpc>
              <a:buClr>
                <a:schemeClr val="tx1"/>
              </a:buClr>
              <a:buFont typeface="Wingdings" pitchFamily="2" charset="2"/>
              <a:buChar char="ü"/>
            </a:pPr>
            <a:r>
              <a:rPr lang="pt-BR" sz="2200" dirty="0" smtClean="0"/>
              <a:t> Reunião e aprovação pela </a:t>
            </a:r>
            <a:r>
              <a:rPr lang="pt-BR" sz="2200" dirty="0" err="1" smtClean="0"/>
              <a:t>Assembléia</a:t>
            </a:r>
            <a:r>
              <a:rPr lang="pt-BR" sz="2200" dirty="0" smtClean="0"/>
              <a:t> para execução dos trabalhos;</a:t>
            </a:r>
          </a:p>
          <a:p>
            <a:pPr algn="just" eaLnBrk="1" hangingPunct="1">
              <a:lnSpc>
                <a:spcPct val="95000"/>
              </a:lnSpc>
              <a:buClr>
                <a:schemeClr val="tx1"/>
              </a:buClr>
              <a:buFont typeface="Wingdings" pitchFamily="2" charset="2"/>
              <a:buChar char="ü"/>
            </a:pPr>
            <a:r>
              <a:rPr lang="pt-BR" sz="2200" dirty="0" smtClean="0"/>
              <a:t>Solicitação de documentos contábeis ao Prefeito (via ofício do </a:t>
            </a:r>
            <a:r>
              <a:rPr lang="pt-BR" sz="2200" dirty="0" err="1" smtClean="0"/>
              <a:t>Depto</a:t>
            </a:r>
            <a:r>
              <a:rPr lang="pt-BR" sz="2200" dirty="0" smtClean="0"/>
              <a:t> Jurídico do Sindicato)		</a:t>
            </a:r>
          </a:p>
          <a:p>
            <a:pPr algn="just" eaLnBrk="1" hangingPunct="1">
              <a:lnSpc>
                <a:spcPct val="95000"/>
              </a:lnSpc>
              <a:buClr>
                <a:schemeClr val="tx1"/>
              </a:buClr>
              <a:buFont typeface="Wingdings" pitchFamily="2" charset="2"/>
              <a:buChar char="ü"/>
            </a:pPr>
            <a:r>
              <a:rPr lang="pt-BR" sz="2200" dirty="0" smtClean="0"/>
              <a:t>Análise das informações e elaboração de quadros resumidos, bem como parecer de consultoria;</a:t>
            </a:r>
          </a:p>
          <a:p>
            <a:pPr algn="just">
              <a:lnSpc>
                <a:spcPct val="95000"/>
              </a:lnSpc>
              <a:buClr>
                <a:schemeClr val="tx1"/>
              </a:buClr>
              <a:buFont typeface="Wingdings" pitchFamily="2" charset="2"/>
              <a:buChar char="ü"/>
            </a:pPr>
            <a:r>
              <a:rPr lang="pt-BR" sz="2200" dirty="0" smtClean="0"/>
              <a:t> Divulgação dos resultados no “Informativo SINSEMRIP”;</a:t>
            </a:r>
          </a:p>
          <a:p>
            <a:pPr algn="just" eaLnBrk="1" hangingPunct="1">
              <a:lnSpc>
                <a:spcPct val="95000"/>
              </a:lnSpc>
              <a:buClr>
                <a:schemeClr val="tx1"/>
              </a:buClr>
              <a:buFont typeface="Wingdings" pitchFamily="2" charset="2"/>
              <a:buChar char="ü"/>
            </a:pPr>
            <a:r>
              <a:rPr lang="pt-BR" sz="2200" dirty="0" smtClean="0"/>
              <a:t>Reunião em </a:t>
            </a:r>
            <a:r>
              <a:rPr lang="pt-BR" sz="2200" dirty="0" err="1" smtClean="0"/>
              <a:t>Assembléia</a:t>
            </a:r>
            <a:r>
              <a:rPr lang="pt-BR" sz="2200" dirty="0" smtClean="0"/>
              <a:t> para divulgação dos resultados;</a:t>
            </a:r>
          </a:p>
          <a:p>
            <a:pPr algn="just" eaLnBrk="1" hangingPunct="1">
              <a:lnSpc>
                <a:spcPct val="95000"/>
              </a:lnSpc>
              <a:buClr>
                <a:schemeClr val="tx1"/>
              </a:buClr>
              <a:buFont typeface="Wingdings" pitchFamily="2" charset="2"/>
              <a:buChar char="ü"/>
            </a:pPr>
            <a:r>
              <a:rPr lang="pt-BR" sz="2200" dirty="0" smtClean="0"/>
              <a:t>Proposta de aumento junto ao Poder Público Municipal.</a:t>
            </a:r>
          </a:p>
          <a:p>
            <a:pPr algn="just" eaLnBrk="1" hangingPunct="1">
              <a:lnSpc>
                <a:spcPct val="95000"/>
              </a:lnSpc>
              <a:buClr>
                <a:schemeClr val="bg1"/>
              </a:buClr>
              <a:buFont typeface="Wingdings" pitchFamily="2" charset="2"/>
              <a:buNone/>
            </a:pPr>
            <a:r>
              <a:rPr lang="pt-BR" sz="2200" dirty="0" smtClean="0"/>
              <a:t> </a:t>
            </a:r>
          </a:p>
        </p:txBody>
      </p:sp>
      <p:sp>
        <p:nvSpPr>
          <p:cNvPr id="5"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SINSEMRIP X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Município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de Rio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Pomba</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4" name="Imagem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28384" y="5475497"/>
            <a:ext cx="1012615" cy="1337879"/>
          </a:xfrm>
          <a:prstGeom prst="rect">
            <a:avLst/>
          </a:prstGeom>
        </p:spPr>
      </p:pic>
    </p:spTree>
    <p:extLst>
      <p:ext uri="{BB962C8B-B14F-4D97-AF65-F5344CB8AC3E}">
        <p14:creationId xmlns:p14="http://schemas.microsoft.com/office/powerpoint/2010/main" val="33006365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fade">
                                      <p:cBhvr>
                                        <p:cTn id="14" dur="500"/>
                                        <p:tgtEl>
                                          <p:spTgt spid="184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p:cTn id="19"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43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8435">
                                            <p:txEl>
                                              <p:pRg st="3" end="3"/>
                                            </p:txEl>
                                          </p:spTgt>
                                        </p:tgtEl>
                                        <p:attrNameLst>
                                          <p:attrName>style.visibility</p:attrName>
                                        </p:attrNameLst>
                                      </p:cBhvr>
                                      <p:to>
                                        <p:strVal val="visible"/>
                                      </p:to>
                                    </p:set>
                                    <p:anim calcmode="lin" valueType="num">
                                      <p:cBhvr>
                                        <p:cTn id="26"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843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843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435">
                                            <p:txEl>
                                              <p:pRg st="4" end="4"/>
                                            </p:txEl>
                                          </p:spTgt>
                                        </p:tgtEl>
                                        <p:attrNameLst>
                                          <p:attrName>style.visibility</p:attrName>
                                        </p:attrNameLst>
                                      </p:cBhvr>
                                      <p:to>
                                        <p:strVal val="visible"/>
                                      </p:to>
                                    </p:set>
                                    <p:animEffect transition="in" filter="barn(inVertical)">
                                      <p:cBhvr>
                                        <p:cTn id="33" dur="500"/>
                                        <p:tgtEl>
                                          <p:spTgt spid="1843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8435">
                                            <p:txEl>
                                              <p:pRg st="5" end="5"/>
                                            </p:txEl>
                                          </p:spTgt>
                                        </p:tgtEl>
                                        <p:attrNameLst>
                                          <p:attrName>style.visibility</p:attrName>
                                        </p:attrNameLst>
                                      </p:cBhvr>
                                      <p:to>
                                        <p:strVal val="visible"/>
                                      </p:to>
                                    </p:set>
                                    <p:animEffect transition="in" filter="wheel(1)">
                                      <p:cBhvr>
                                        <p:cTn id="38" dur="2000"/>
                                        <p:tgtEl>
                                          <p:spTgt spid="1843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Effect transition="in" filter="fade">
                                      <p:cBhvr>
                                        <p:cTn id="43" dur="500"/>
                                        <p:tgtEl>
                                          <p:spTgt spid="1843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18435">
                                            <p:txEl>
                                              <p:pRg st="7" end="7"/>
                                            </p:txEl>
                                          </p:spTgt>
                                        </p:tgtEl>
                                        <p:attrNameLst>
                                          <p:attrName>style.visibility</p:attrName>
                                        </p:attrNameLst>
                                      </p:cBhvr>
                                      <p:to>
                                        <p:strVal val="visible"/>
                                      </p:to>
                                    </p:set>
                                    <p:animEffect transition="in" filter="fade">
                                      <p:cBhvr>
                                        <p:cTn id="48" dur="2000"/>
                                        <p:tgtEl>
                                          <p:spTgt spid="18435">
                                            <p:txEl>
                                              <p:pRg st="7" end="7"/>
                                            </p:txEl>
                                          </p:spTgt>
                                        </p:tgtEl>
                                      </p:cBhvr>
                                    </p:animEffect>
                                    <p:anim calcmode="lin" valueType="num">
                                      <p:cBhvr>
                                        <p:cTn id="49" dur="2000" fill="hold"/>
                                        <p:tgtEl>
                                          <p:spTgt spid="18435">
                                            <p:txEl>
                                              <p:pRg st="7" end="7"/>
                                            </p:txEl>
                                          </p:spTgt>
                                        </p:tgtEl>
                                        <p:attrNameLst>
                                          <p:attrName>ppt_w</p:attrName>
                                        </p:attrNameLst>
                                      </p:cBhvr>
                                      <p:tavLst>
                                        <p:tav tm="0" fmla="#ppt_w*sin(2.5*pi*$)">
                                          <p:val>
                                            <p:fltVal val="0"/>
                                          </p:val>
                                        </p:tav>
                                        <p:tav tm="100000">
                                          <p:val>
                                            <p:fltVal val="1"/>
                                          </p:val>
                                        </p:tav>
                                      </p:tavLst>
                                    </p:anim>
                                    <p:anim calcmode="lin" valueType="num">
                                      <p:cBhvr>
                                        <p:cTn id="50" dur="2000" fill="hold"/>
                                        <p:tgtEl>
                                          <p:spTgt spid="1843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827584" y="980728"/>
            <a:ext cx="7848872" cy="5157192"/>
          </a:xfrm>
        </p:spPr>
        <p:txBody>
          <a:bodyPr>
            <a:normAutofit/>
          </a:bodyPr>
          <a:lstStyle/>
          <a:p>
            <a:pPr algn="just" eaLnBrk="1" hangingPunct="1">
              <a:lnSpc>
                <a:spcPct val="95000"/>
              </a:lnSpc>
              <a:buFont typeface="Arial" charset="0"/>
              <a:buNone/>
            </a:pPr>
            <a:r>
              <a:rPr lang="pt-BR" sz="2200" dirty="0" smtClean="0"/>
              <a:t>    </a:t>
            </a:r>
            <a:r>
              <a:rPr lang="pt-BR" sz="2200" u="sng" dirty="0" smtClean="0"/>
              <a:t>Conclusão do Projeto de Consultoria: </a:t>
            </a:r>
          </a:p>
          <a:p>
            <a:pPr algn="just" eaLnBrk="1" hangingPunct="1">
              <a:lnSpc>
                <a:spcPct val="95000"/>
              </a:lnSpc>
              <a:buFont typeface="Arial" charset="0"/>
              <a:buNone/>
            </a:pPr>
            <a:endParaRPr lang="pt-BR" sz="2200" u="sng" dirty="0" smtClean="0"/>
          </a:p>
          <a:p>
            <a:pPr algn="just" eaLnBrk="1" hangingPunct="1">
              <a:lnSpc>
                <a:spcPct val="95000"/>
              </a:lnSpc>
              <a:buFont typeface="Wingdings" pitchFamily="2" charset="2"/>
              <a:buChar char="ü"/>
            </a:pPr>
            <a:r>
              <a:rPr lang="pt-BR" sz="2200" dirty="0" smtClean="0"/>
              <a:t> Real conhecimento da situação financeiro-econômica do Município de Rio Pomba;</a:t>
            </a:r>
          </a:p>
          <a:p>
            <a:pPr algn="just" eaLnBrk="1" hangingPunct="1">
              <a:lnSpc>
                <a:spcPct val="95000"/>
              </a:lnSpc>
              <a:buFont typeface="Wingdings" pitchFamily="2" charset="2"/>
              <a:buChar char="ü"/>
            </a:pPr>
            <a:r>
              <a:rPr lang="pt-BR" sz="2200" dirty="0" smtClean="0"/>
              <a:t> Concreta possibilidade de aumento de salário (fora o reajuste anual);</a:t>
            </a:r>
          </a:p>
          <a:p>
            <a:pPr algn="just" eaLnBrk="1" hangingPunct="1">
              <a:lnSpc>
                <a:spcPct val="95000"/>
              </a:lnSpc>
              <a:buFont typeface="Wingdings" pitchFamily="2" charset="2"/>
              <a:buChar char="ü"/>
            </a:pPr>
            <a:r>
              <a:rPr lang="pt-BR" sz="2200" dirty="0" smtClean="0"/>
              <a:t>Proposta para revisão de plano de cargos e salários;</a:t>
            </a:r>
          </a:p>
          <a:p>
            <a:pPr algn="just" eaLnBrk="1" hangingPunct="1">
              <a:lnSpc>
                <a:spcPct val="95000"/>
              </a:lnSpc>
              <a:buFont typeface="Wingdings" pitchFamily="2" charset="2"/>
              <a:buChar char="ü"/>
            </a:pPr>
            <a:r>
              <a:rPr lang="pt-BR" sz="2200" dirty="0" smtClean="0"/>
              <a:t>Proposta de benefícios e vantagens aos funcionários.</a:t>
            </a:r>
          </a:p>
          <a:p>
            <a:pPr algn="just" eaLnBrk="1" hangingPunct="1">
              <a:lnSpc>
                <a:spcPct val="95000"/>
              </a:lnSpc>
              <a:buFont typeface="Wingdings" pitchFamily="2" charset="2"/>
              <a:buChar char="ü"/>
            </a:pPr>
            <a:r>
              <a:rPr lang="pt-BR" sz="2200" dirty="0" smtClean="0"/>
              <a:t>A interpretação dos relatórios contábeis e peças do balanço público, possibilita a classe de servidores tenha informações sólidas à busca de melhorias.</a:t>
            </a:r>
          </a:p>
          <a:p>
            <a:pPr algn="just" eaLnBrk="1" hangingPunct="1">
              <a:lnSpc>
                <a:spcPct val="95000"/>
              </a:lnSpc>
              <a:buFont typeface="Wingdings" pitchFamily="2" charset="2"/>
              <a:buChar char="ü"/>
            </a:pPr>
            <a:r>
              <a:rPr lang="pt-BR" sz="2200" dirty="0" smtClean="0"/>
              <a:t>Os  resultados são de “médio-prazo”, visto negociações políticas junto ao Prefeito e Sindicatos.</a:t>
            </a:r>
          </a:p>
        </p:txBody>
      </p:sp>
      <p:sp>
        <p:nvSpPr>
          <p:cNvPr id="5" name="Título 2"/>
          <p:cNvSpPr txBox="1">
            <a:spLocks/>
          </p:cNvSpPr>
          <p:nvPr/>
        </p:nvSpPr>
        <p:spPr>
          <a:xfrm>
            <a:off x="683568" y="44624"/>
            <a:ext cx="6840760"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SINSEMRIP X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Município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de Rio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Pomva</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4" name="Imagem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56376" y="5445224"/>
            <a:ext cx="1012615" cy="1337879"/>
          </a:xfrm>
          <a:prstGeom prst="rect">
            <a:avLst/>
          </a:prstGeom>
        </p:spPr>
      </p:pic>
    </p:spTree>
    <p:extLst>
      <p:ext uri="{BB962C8B-B14F-4D97-AF65-F5344CB8AC3E}">
        <p14:creationId xmlns:p14="http://schemas.microsoft.com/office/powerpoint/2010/main" val="263761559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Effect transition="in" filter="circle(in)">
                                      <p:cBhvr>
                                        <p:cTn id="14" dur="2000"/>
                                        <p:tgtEl>
                                          <p:spTgt spid="2560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 calcmode="lin" valueType="num">
                                      <p:cBhvr additive="base">
                                        <p:cTn id="2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5603">
                                            <p:txEl>
                                              <p:pRg st="6" end="6"/>
                                            </p:txEl>
                                          </p:spTgt>
                                        </p:tgtEl>
                                        <p:attrNameLst>
                                          <p:attrName>style.visibility</p:attrName>
                                        </p:attrNameLst>
                                      </p:cBhvr>
                                      <p:to>
                                        <p:strVal val="visible"/>
                                      </p:to>
                                    </p:set>
                                    <p:animEffect transition="in" filter="wipe(down)">
                                      <p:cBhvr>
                                        <p:cTn id="33" dur="500"/>
                                        <p:tgtEl>
                                          <p:spTgt spid="2560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ágono 3"/>
          <p:cNvSpPr/>
          <p:nvPr/>
        </p:nvSpPr>
        <p:spPr>
          <a:xfrm>
            <a:off x="541318" y="980728"/>
            <a:ext cx="3762471" cy="648072"/>
          </a:xfrm>
          <a:prstGeom prst="hexagon">
            <a:avLst/>
          </a:prstGeom>
          <a:solidFill>
            <a:srgbClr val="DD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000" b="1" dirty="0" smtClean="0"/>
              <a:t>Conceito</a:t>
            </a:r>
            <a:endParaRPr lang="pt-BR" sz="2000" b="1" dirty="0"/>
          </a:p>
        </p:txBody>
      </p:sp>
      <p:sp>
        <p:nvSpPr>
          <p:cNvPr id="25" name="Hexágono 24"/>
          <p:cNvSpPr/>
          <p:nvPr/>
        </p:nvSpPr>
        <p:spPr>
          <a:xfrm>
            <a:off x="865567" y="1628800"/>
            <a:ext cx="8046734" cy="1362480"/>
          </a:xfrm>
          <a:prstGeom prst="hexagon">
            <a:avLst/>
          </a:prstGeom>
          <a:solidFill>
            <a:srgbClr val="F3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dirty="0">
                <a:solidFill>
                  <a:schemeClr val="tx1"/>
                </a:solidFill>
              </a:rPr>
              <a:t>Ramo da ciência contábil</a:t>
            </a:r>
            <a:r>
              <a:rPr lang="pt-BR" dirty="0">
                <a:solidFill>
                  <a:schemeClr val="tx1"/>
                </a:solidFill>
              </a:rPr>
              <a:t> que aplica, no processo gerador de informações, os </a:t>
            </a:r>
            <a:r>
              <a:rPr lang="pt-BR" b="1" dirty="0" smtClean="0">
                <a:solidFill>
                  <a:schemeClr val="tx1"/>
                </a:solidFill>
              </a:rPr>
              <a:t>Princípios de Contabilidade</a:t>
            </a:r>
            <a:r>
              <a:rPr lang="pt-BR" dirty="0" smtClean="0">
                <a:solidFill>
                  <a:schemeClr val="tx1"/>
                </a:solidFill>
              </a:rPr>
              <a:t> </a:t>
            </a:r>
            <a:r>
              <a:rPr lang="pt-BR" dirty="0">
                <a:solidFill>
                  <a:schemeClr val="tx1"/>
                </a:solidFill>
              </a:rPr>
              <a:t>e as normas contábeis direcionados ao controle patrimonial de </a:t>
            </a:r>
            <a:r>
              <a:rPr lang="pt-BR" b="1" dirty="0">
                <a:solidFill>
                  <a:schemeClr val="tx1"/>
                </a:solidFill>
              </a:rPr>
              <a:t>entidades do setor público</a:t>
            </a:r>
            <a:r>
              <a:rPr lang="pt-BR" dirty="0">
                <a:solidFill>
                  <a:schemeClr val="tx1"/>
                </a:solidFill>
              </a:rPr>
              <a:t>. </a:t>
            </a:r>
            <a:r>
              <a:rPr lang="pt-BR" dirty="0" smtClean="0">
                <a:solidFill>
                  <a:schemeClr val="tx1"/>
                </a:solidFill>
              </a:rPr>
              <a:t>(NBC T 16.1, item</a:t>
            </a:r>
            <a:r>
              <a:rPr lang="pt-BR" dirty="0">
                <a:solidFill>
                  <a:schemeClr val="tx1"/>
                </a:solidFill>
              </a:rPr>
              <a:t>. 3)</a:t>
            </a:r>
          </a:p>
        </p:txBody>
      </p:sp>
      <p:sp>
        <p:nvSpPr>
          <p:cNvPr id="12" name="Hexágono 11"/>
          <p:cNvSpPr/>
          <p:nvPr/>
        </p:nvSpPr>
        <p:spPr>
          <a:xfrm>
            <a:off x="539552" y="3068960"/>
            <a:ext cx="3836245" cy="648072"/>
          </a:xfrm>
          <a:prstGeom prst="hex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b="1" dirty="0" smtClean="0"/>
              <a:t>Objetivo</a:t>
            </a:r>
            <a:endParaRPr lang="pt-BR" b="1" dirty="0"/>
          </a:p>
        </p:txBody>
      </p:sp>
      <p:sp>
        <p:nvSpPr>
          <p:cNvPr id="13" name="Hexágono 12"/>
          <p:cNvSpPr/>
          <p:nvPr/>
        </p:nvSpPr>
        <p:spPr>
          <a:xfrm>
            <a:off x="999365" y="3698752"/>
            <a:ext cx="7840928" cy="2322536"/>
          </a:xfrm>
          <a:prstGeom prst="hexagon">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dirty="0">
                <a:solidFill>
                  <a:schemeClr val="tx1"/>
                </a:solidFill>
              </a:rPr>
              <a:t>Fornecer informações sobre os resultados alcançados e os aspectos de </a:t>
            </a:r>
            <a:r>
              <a:rPr lang="pt-BR" b="1" dirty="0">
                <a:solidFill>
                  <a:schemeClr val="tx1"/>
                </a:solidFill>
              </a:rPr>
              <a:t>natureza orçamentária, econômica, financeira e física do patrimônio da entidade do setor público e suas mutações</a:t>
            </a:r>
            <a:r>
              <a:rPr lang="pt-BR" dirty="0">
                <a:solidFill>
                  <a:schemeClr val="tx1"/>
                </a:solidFill>
              </a:rPr>
              <a:t>, em apoio ao processo de tomada de decisão; a adequada prestação de contas; e o necessário suporte para a </a:t>
            </a:r>
            <a:r>
              <a:rPr lang="pt-BR" b="1" dirty="0">
                <a:solidFill>
                  <a:schemeClr val="tx1"/>
                </a:solidFill>
              </a:rPr>
              <a:t>instrumentalização do controle social</a:t>
            </a:r>
            <a:r>
              <a:rPr lang="pt-BR" dirty="0">
                <a:solidFill>
                  <a:schemeClr val="tx1"/>
                </a:solidFill>
              </a:rPr>
              <a:t> (NBC T 16.1, item. 4)</a:t>
            </a:r>
          </a:p>
        </p:txBody>
      </p:sp>
      <p:sp>
        <p:nvSpPr>
          <p:cNvPr id="8" name="Título 2"/>
          <p:cNvSpPr txBox="1">
            <a:spLocks/>
          </p:cNvSpPr>
          <p:nvPr/>
        </p:nvSpPr>
        <p:spPr>
          <a:xfrm>
            <a:off x="716744" y="269632"/>
            <a:ext cx="8247744"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NBCT 16.1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Conceituação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e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Objetivo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da CASP</a:t>
            </a:r>
          </a:p>
          <a:p>
            <a:pPr>
              <a:tabLst>
                <a:tab pos="1257300" algn="l"/>
              </a:tabLst>
            </a:pP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7" name="Imagem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23881" y="5475497"/>
            <a:ext cx="1012615" cy="1337879"/>
          </a:xfrm>
          <a:prstGeom prst="rect">
            <a:avLst/>
          </a:prstGeom>
        </p:spPr>
      </p:pic>
    </p:spTree>
    <p:extLst>
      <p:ext uri="{BB962C8B-B14F-4D97-AF65-F5344CB8AC3E}">
        <p14:creationId xmlns:p14="http://schemas.microsoft.com/office/powerpoint/2010/main" val="29350550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12" grpId="0" animBg="1"/>
      <p:bldP spid="13"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2555776" y="3140968"/>
            <a:ext cx="4914900" cy="3181350"/>
            <a:chOff x="2555776" y="3140968"/>
            <a:chExt cx="4914900" cy="3181350"/>
          </a:xfrm>
        </p:grpSpPr>
        <p:pic>
          <p:nvPicPr>
            <p:cNvPr id="6" name="Imagem 5" descr="cartao fabiana.jpg"/>
            <p:cNvPicPr>
              <a:picLocks noChangeAspect="1"/>
            </p:cNvPicPr>
            <p:nvPr/>
          </p:nvPicPr>
          <p:blipFill>
            <a:blip r:embed="rId4" cstate="print"/>
            <a:stretch>
              <a:fillRect/>
            </a:stretch>
          </p:blipFill>
          <p:spPr>
            <a:xfrm>
              <a:off x="2555776" y="3140968"/>
              <a:ext cx="4914900" cy="3181350"/>
            </a:xfrm>
            <a:prstGeom prst="rect">
              <a:avLst/>
            </a:prstGeom>
          </p:spPr>
        </p:pic>
        <p:sp>
          <p:nvSpPr>
            <p:cNvPr id="7" name="CaixaDeTexto 6"/>
            <p:cNvSpPr txBox="1"/>
            <p:nvPr/>
          </p:nvSpPr>
          <p:spPr>
            <a:xfrm>
              <a:off x="4355976" y="4149080"/>
              <a:ext cx="3024336" cy="1415772"/>
            </a:xfrm>
            <a:prstGeom prst="rect">
              <a:avLst/>
            </a:prstGeom>
            <a:noFill/>
          </p:spPr>
          <p:txBody>
            <a:bodyPr wrap="square" rtlCol="0">
              <a:spAutoFit/>
            </a:bodyPr>
            <a:lstStyle/>
            <a:p>
              <a:r>
                <a:rPr lang="pt-BR" sz="1600" b="1" dirty="0" smtClean="0"/>
                <a:t>Fabiana </a:t>
              </a:r>
              <a:r>
                <a:rPr lang="pt-BR" sz="1600" b="1" dirty="0" err="1" smtClean="0"/>
                <a:t>Pascoaloto</a:t>
              </a:r>
              <a:endParaRPr lang="pt-BR" sz="1600" b="1" dirty="0" smtClean="0"/>
            </a:p>
            <a:p>
              <a:r>
                <a:rPr lang="pt-BR" sz="1400" dirty="0" smtClean="0"/>
                <a:t>fabiana@contadorpublico.com.br</a:t>
              </a:r>
              <a:endParaRPr lang="pt-BR" sz="1400" b="1" dirty="0" smtClean="0"/>
            </a:p>
            <a:p>
              <a:endParaRPr lang="pt-BR" sz="1400" b="1" dirty="0" smtClean="0"/>
            </a:p>
            <a:p>
              <a:endParaRPr lang="pt-BR" sz="1400" b="1" dirty="0" smtClean="0"/>
            </a:p>
            <a:p>
              <a:endParaRPr lang="pt-BR" sz="1400" b="1" dirty="0" smtClean="0"/>
            </a:p>
            <a:p>
              <a:r>
                <a:rPr lang="pt-BR" sz="1400" b="1" dirty="0" smtClean="0"/>
                <a:t>www.contadorpublico.com.br</a:t>
              </a:r>
              <a:endParaRPr lang="pt-BR" sz="1400" b="1" dirty="0"/>
            </a:p>
          </p:txBody>
        </p:sp>
        <p:pic>
          <p:nvPicPr>
            <p:cNvPr id="8" name="Imagem 7" descr="logocontador400px(1).jpg"/>
            <p:cNvPicPr>
              <a:picLocks noChangeAspect="1"/>
            </p:cNvPicPr>
            <p:nvPr/>
          </p:nvPicPr>
          <p:blipFill>
            <a:blip r:embed="rId5" cstate="print"/>
            <a:stretch>
              <a:fillRect/>
            </a:stretch>
          </p:blipFill>
          <p:spPr>
            <a:xfrm>
              <a:off x="2843808" y="3789040"/>
              <a:ext cx="1569413" cy="1875448"/>
            </a:xfrm>
            <a:prstGeom prst="rect">
              <a:avLst/>
            </a:prstGeom>
          </p:spPr>
        </p:pic>
      </p:grpSp>
      <p:sp>
        <p:nvSpPr>
          <p:cNvPr id="4" name="Title 4"/>
          <p:cNvSpPr txBox="1">
            <a:spLocks/>
          </p:cNvSpPr>
          <p:nvPr/>
        </p:nvSpPr>
        <p:spPr>
          <a:xfrm>
            <a:off x="2771800" y="2348880"/>
            <a:ext cx="4320480" cy="73866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600" b="1" i="0" u="none" strike="noStrike" kern="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Franklin Gothic Heavy" panose="020B0903020102020204" pitchFamily="34" charset="0"/>
                <a:ea typeface="+mj-ea"/>
                <a:cs typeface="+mj-cs"/>
              </a:rPr>
              <a:t>OBRIGADA !!!</a:t>
            </a:r>
            <a:endParaRPr kumimoji="0" lang="en-US" sz="4600" b="1" i="0" u="none" strike="noStrike" kern="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Franklin Gothic Heavy" panose="020B0903020102020204" pitchFamily="34" charset="0"/>
              <a:ea typeface="+mj-ea"/>
              <a:cs typeface="+mj-cs"/>
            </a:endParaRPr>
          </a:p>
        </p:txBody>
      </p:sp>
      <p:pic>
        <p:nvPicPr>
          <p:cNvPr id="9" name="Imagem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46140" y="1340768"/>
            <a:ext cx="1902324" cy="834434"/>
          </a:xfrm>
          <a:prstGeom prst="rect">
            <a:avLst/>
          </a:prstGeom>
        </p:spPr>
      </p:pic>
    </p:spTree>
    <p:custDataLst>
      <p:tags r:id="rId1"/>
    </p:custDataLst>
    <p:extLst>
      <p:ext uri="{BB962C8B-B14F-4D97-AF65-F5344CB8AC3E}">
        <p14:creationId xmlns:p14="http://schemas.microsoft.com/office/powerpoint/2010/main" val="36438898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exágono 24"/>
          <p:cNvSpPr/>
          <p:nvPr/>
        </p:nvSpPr>
        <p:spPr>
          <a:xfrm>
            <a:off x="1259632" y="1916832"/>
            <a:ext cx="7560840" cy="864096"/>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tx1"/>
                </a:solidFill>
              </a:rPr>
              <a:t>Patrimônio Público</a:t>
            </a:r>
            <a:r>
              <a:rPr lang="pt-BR" sz="2000" dirty="0" smtClean="0">
                <a:solidFill>
                  <a:schemeClr val="tx1"/>
                </a:solidFill>
              </a:rPr>
              <a:t> </a:t>
            </a:r>
            <a:r>
              <a:rPr lang="pt-BR" sz="2000" dirty="0">
                <a:solidFill>
                  <a:schemeClr val="tx1"/>
                </a:solidFill>
              </a:rPr>
              <a:t>(NBC T 16.1, item. </a:t>
            </a:r>
            <a:r>
              <a:rPr lang="pt-BR" sz="2000" dirty="0" smtClean="0">
                <a:solidFill>
                  <a:schemeClr val="tx1"/>
                </a:solidFill>
              </a:rPr>
              <a:t>5)</a:t>
            </a:r>
            <a:endParaRPr lang="pt-BR" sz="2000" dirty="0">
              <a:solidFill>
                <a:schemeClr val="tx1"/>
              </a:solidFill>
            </a:endParaRPr>
          </a:p>
        </p:txBody>
      </p:sp>
      <p:sp>
        <p:nvSpPr>
          <p:cNvPr id="5" name="CaixaDeTexto 4"/>
          <p:cNvSpPr txBox="1"/>
          <p:nvPr/>
        </p:nvSpPr>
        <p:spPr>
          <a:xfrm>
            <a:off x="2375755" y="3356992"/>
            <a:ext cx="5328593" cy="1323439"/>
          </a:xfrm>
          <a:prstGeom prst="rect">
            <a:avLst/>
          </a:prstGeom>
          <a:noFill/>
        </p:spPr>
        <p:txBody>
          <a:bodyPr wrap="square" rtlCol="0">
            <a:spAutoFit/>
          </a:bodyPr>
          <a:lstStyle/>
          <a:p>
            <a:pPr algn="ctr"/>
            <a:r>
              <a:rPr lang="pt-BR" sz="2000" b="1" dirty="0">
                <a:solidFill>
                  <a:schemeClr val="tx1"/>
                </a:solidFill>
              </a:rPr>
              <a:t>Mas o que é o Patrimônio Público?</a:t>
            </a:r>
          </a:p>
          <a:p>
            <a:pPr algn="ctr"/>
            <a:endParaRPr lang="pt-BR" sz="2000" b="1" dirty="0">
              <a:solidFill>
                <a:schemeClr val="tx1"/>
              </a:solidFill>
            </a:endParaRPr>
          </a:p>
          <a:p>
            <a:pPr algn="ctr"/>
            <a:r>
              <a:rPr lang="pt-BR" sz="2000" b="1" dirty="0">
                <a:solidFill>
                  <a:schemeClr val="tx1"/>
                </a:solidFill>
              </a:rPr>
              <a:t>O que compõe o Patrimônio Público?</a:t>
            </a:r>
          </a:p>
          <a:p>
            <a:endParaRPr lang="pt-BR" sz="2000" b="1" dirty="0"/>
          </a:p>
        </p:txBody>
      </p:sp>
      <p:sp>
        <p:nvSpPr>
          <p:cNvPr id="7" name="Título 2"/>
          <p:cNvSpPr txBox="1">
            <a:spLocks/>
          </p:cNvSpPr>
          <p:nvPr/>
        </p:nvSpPr>
        <p:spPr>
          <a:xfrm>
            <a:off x="716744" y="269632"/>
            <a:ext cx="8247744"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NBCT 16.1 </a:t>
            </a:r>
            <a:r>
              <a:rPr lang="en-US" altLang="zh-C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Objeto</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 da CASP</a:t>
            </a:r>
          </a:p>
          <a:p>
            <a:pPr>
              <a:tabLst>
                <a:tab pos="1257300" algn="l"/>
              </a:tabLst>
            </a:pP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8" name="Imagem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8344" y="5208331"/>
            <a:ext cx="1012615" cy="1337879"/>
          </a:xfrm>
          <a:prstGeom prst="rect">
            <a:avLst/>
          </a:prstGeom>
        </p:spPr>
      </p:pic>
      <p:pic>
        <p:nvPicPr>
          <p:cNvPr id="9" name="Imagem 8" descr="images.jpg"/>
          <p:cNvPicPr>
            <a:picLocks noChangeAspect="1"/>
          </p:cNvPicPr>
          <p:nvPr/>
        </p:nvPicPr>
        <p:blipFill>
          <a:blip r:embed="rId3" cstate="print"/>
          <a:stretch>
            <a:fillRect/>
          </a:stretch>
        </p:blipFill>
        <p:spPr>
          <a:xfrm rot="19698310">
            <a:off x="868065" y="5179420"/>
            <a:ext cx="2780579" cy="1395699"/>
          </a:xfrm>
          <a:prstGeom prst="rect">
            <a:avLst/>
          </a:prstGeom>
        </p:spPr>
      </p:pic>
      <p:sp>
        <p:nvSpPr>
          <p:cNvPr id="10" name="Hexágono 9"/>
          <p:cNvSpPr/>
          <p:nvPr/>
        </p:nvSpPr>
        <p:spPr>
          <a:xfrm>
            <a:off x="809529" y="1268760"/>
            <a:ext cx="3762471" cy="648072"/>
          </a:xfrm>
          <a:prstGeom prst="hexagon">
            <a:avLst/>
          </a:prstGeom>
          <a:solidFill>
            <a:srgbClr val="DD5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000" b="1" dirty="0" smtClean="0"/>
              <a:t>Objeto</a:t>
            </a:r>
            <a:endParaRPr lang="pt-BR" sz="2000" b="1" dirty="0"/>
          </a:p>
        </p:txBody>
      </p:sp>
    </p:spTree>
    <p:extLst>
      <p:ext uri="{BB962C8B-B14F-4D97-AF65-F5344CB8AC3E}">
        <p14:creationId xmlns:p14="http://schemas.microsoft.com/office/powerpoint/2010/main" val="144693586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p:bldP spid="7"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743272" y="1340768"/>
            <a:ext cx="8077200" cy="2076064"/>
          </a:xfrm>
        </p:spPr>
        <p:txBody>
          <a:bodyPr>
            <a:normAutofit fontScale="85000" lnSpcReduction="10000"/>
          </a:bodyPr>
          <a:lstStyle/>
          <a:p>
            <a:pPr marL="0" indent="0">
              <a:lnSpc>
                <a:spcPct val="160000"/>
              </a:lnSpc>
              <a:buNone/>
            </a:pPr>
            <a:r>
              <a:rPr lang="pt-BR" sz="2000" b="1" dirty="0">
                <a:solidFill>
                  <a:srgbClr val="000000"/>
                </a:solidFill>
                <a:latin typeface="Calibri" pitchFamily="34" charset="0"/>
              </a:rPr>
              <a:t>Patrimônio Público </a:t>
            </a:r>
            <a:r>
              <a:rPr lang="pt-BR" sz="2000" dirty="0">
                <a:solidFill>
                  <a:srgbClr val="000000"/>
                </a:solidFill>
                <a:latin typeface="Calibri" pitchFamily="34" charset="0"/>
              </a:rPr>
              <a:t>é o conjunto de direitos e bens, tangíveis ou intangíveis, onerados ou não, adquiridos, formados, produzidos, recebidos, mantidos ou utilizados pelas entidades do setor público, que seja portador ou represente um fluxo de benefícios, presente ou futuro, inerente à prestação de serviços públicos ou à exploração econômica por entidades do setor público e suas obrigações</a:t>
            </a:r>
            <a:r>
              <a:rPr lang="pt-BR" sz="2000" dirty="0" smtClean="0">
                <a:solidFill>
                  <a:srgbClr val="000000"/>
                </a:solidFill>
                <a:latin typeface="Calibri" pitchFamily="34" charset="0"/>
              </a:rPr>
              <a:t>.</a:t>
            </a:r>
            <a:endParaRPr lang="pt-BR" sz="2000" dirty="0">
              <a:solidFill>
                <a:srgbClr val="000000"/>
              </a:solidFill>
              <a:latin typeface="Calibri" pitchFamily="34" charset="0"/>
            </a:endParaRPr>
          </a:p>
        </p:txBody>
      </p:sp>
      <p:grpSp>
        <p:nvGrpSpPr>
          <p:cNvPr id="15" name="Grupo 14"/>
          <p:cNvGrpSpPr/>
          <p:nvPr/>
        </p:nvGrpSpPr>
        <p:grpSpPr>
          <a:xfrm>
            <a:off x="924226" y="3969466"/>
            <a:ext cx="2088232" cy="936104"/>
            <a:chOff x="1115616" y="4149080"/>
            <a:chExt cx="2088232" cy="936104"/>
          </a:xfrm>
        </p:grpSpPr>
        <p:sp>
          <p:nvSpPr>
            <p:cNvPr id="8" name="Retângulo de cantos arredondados 7"/>
            <p:cNvSpPr/>
            <p:nvPr/>
          </p:nvSpPr>
          <p:spPr>
            <a:xfrm>
              <a:off x="1115616" y="4149080"/>
              <a:ext cx="2088232"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9" name="Content Placeholder 4"/>
            <p:cNvSpPr txBox="1">
              <a:spLocks/>
            </p:cNvSpPr>
            <p:nvPr>
              <p:custDataLst>
                <p:tags r:id="rId6"/>
              </p:custDataLst>
            </p:nvPr>
          </p:nvSpPr>
          <p:spPr>
            <a:xfrm>
              <a:off x="1115616" y="4229702"/>
              <a:ext cx="2088232" cy="77485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marL="0" indent="0" algn="ctr">
                <a:buFont typeface="Arial" pitchFamily="34" charset="0"/>
                <a:buNone/>
              </a:pPr>
              <a:r>
                <a:rPr lang="pt-BR" sz="2000" dirty="0" smtClean="0">
                  <a:solidFill>
                    <a:schemeClr val="bg1"/>
                  </a:solidFill>
                  <a:latin typeface="Calibri" pitchFamily="34" charset="0"/>
                </a:rPr>
                <a:t>Conceitos que remetem ao </a:t>
              </a:r>
              <a:br>
                <a:rPr lang="pt-BR" sz="2000" dirty="0" smtClean="0">
                  <a:solidFill>
                    <a:schemeClr val="bg1"/>
                  </a:solidFill>
                  <a:latin typeface="Calibri" pitchFamily="34" charset="0"/>
                </a:rPr>
              </a:br>
              <a:r>
                <a:rPr lang="pt-BR" sz="2000" b="1" dirty="0" smtClean="0">
                  <a:solidFill>
                    <a:schemeClr val="bg1"/>
                  </a:solidFill>
                  <a:latin typeface="Calibri" pitchFamily="34" charset="0"/>
                </a:rPr>
                <a:t>ATIVO</a:t>
              </a:r>
            </a:p>
            <a:p>
              <a:pPr marL="0" indent="0" algn="ctr">
                <a:buFont typeface="Arial" pitchFamily="34" charset="0"/>
                <a:buNone/>
              </a:pPr>
              <a:endParaRPr lang="pt-BR" sz="2000" dirty="0">
                <a:solidFill>
                  <a:schemeClr val="bg1"/>
                </a:solidFill>
              </a:endParaRPr>
            </a:p>
          </p:txBody>
        </p:sp>
      </p:grpSp>
      <p:grpSp>
        <p:nvGrpSpPr>
          <p:cNvPr id="14" name="Grupo 13"/>
          <p:cNvGrpSpPr/>
          <p:nvPr/>
        </p:nvGrpSpPr>
        <p:grpSpPr>
          <a:xfrm>
            <a:off x="3707904" y="3971395"/>
            <a:ext cx="2099816" cy="936104"/>
            <a:chOff x="3707904" y="4068437"/>
            <a:chExt cx="2099816" cy="936104"/>
          </a:xfrm>
        </p:grpSpPr>
        <p:sp>
          <p:nvSpPr>
            <p:cNvPr id="10" name="Retângulo de cantos arredondados 9"/>
            <p:cNvSpPr/>
            <p:nvPr/>
          </p:nvSpPr>
          <p:spPr>
            <a:xfrm>
              <a:off x="3707904" y="4068437"/>
              <a:ext cx="2088232"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12" name="Content Placeholder 4"/>
            <p:cNvSpPr txBox="1">
              <a:spLocks/>
            </p:cNvSpPr>
            <p:nvPr>
              <p:custDataLst>
                <p:tags r:id="rId5"/>
              </p:custDataLst>
            </p:nvPr>
          </p:nvSpPr>
          <p:spPr>
            <a:xfrm>
              <a:off x="3719488" y="4140851"/>
              <a:ext cx="2088232" cy="77485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marL="0" indent="0" algn="ctr">
                <a:buFont typeface="Arial" pitchFamily="34" charset="0"/>
                <a:buNone/>
              </a:pPr>
              <a:r>
                <a:rPr lang="pt-BR" sz="2000" dirty="0" smtClean="0">
                  <a:solidFill>
                    <a:schemeClr val="bg1"/>
                  </a:solidFill>
                  <a:latin typeface="Calibri" pitchFamily="34" charset="0"/>
                </a:rPr>
                <a:t>Conceitos que remetem ao </a:t>
              </a:r>
              <a:br>
                <a:rPr lang="pt-BR" sz="2000" dirty="0" smtClean="0">
                  <a:solidFill>
                    <a:schemeClr val="bg1"/>
                  </a:solidFill>
                  <a:latin typeface="Calibri" pitchFamily="34" charset="0"/>
                </a:rPr>
              </a:br>
              <a:r>
                <a:rPr lang="pt-BR" sz="2000" b="1" dirty="0" smtClean="0">
                  <a:solidFill>
                    <a:schemeClr val="bg1"/>
                  </a:solidFill>
                  <a:latin typeface="Calibri" pitchFamily="34" charset="0"/>
                </a:rPr>
                <a:t>PASSIVO</a:t>
              </a:r>
            </a:p>
            <a:p>
              <a:pPr marL="0" indent="0" algn="ctr">
                <a:buFont typeface="Arial" pitchFamily="34" charset="0"/>
                <a:buNone/>
              </a:pPr>
              <a:endParaRPr lang="pt-BR" sz="2000" dirty="0">
                <a:solidFill>
                  <a:schemeClr val="bg1"/>
                </a:solidFill>
              </a:endParaRPr>
            </a:p>
          </p:txBody>
        </p:sp>
      </p:grpSp>
      <p:grpSp>
        <p:nvGrpSpPr>
          <p:cNvPr id="16" name="Grupo 15"/>
          <p:cNvGrpSpPr/>
          <p:nvPr/>
        </p:nvGrpSpPr>
        <p:grpSpPr>
          <a:xfrm>
            <a:off x="6444208" y="3933056"/>
            <a:ext cx="2088232" cy="936104"/>
            <a:chOff x="6192181" y="4060229"/>
            <a:chExt cx="2088232" cy="936104"/>
          </a:xfrm>
        </p:grpSpPr>
        <p:sp>
          <p:nvSpPr>
            <p:cNvPr id="11" name="Retângulo de cantos arredondados 10"/>
            <p:cNvSpPr/>
            <p:nvPr/>
          </p:nvSpPr>
          <p:spPr>
            <a:xfrm>
              <a:off x="6192181" y="4060229"/>
              <a:ext cx="2088232" cy="93610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pt-BR"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Content Placeholder 4"/>
            <p:cNvSpPr txBox="1">
              <a:spLocks/>
            </p:cNvSpPr>
            <p:nvPr>
              <p:custDataLst>
                <p:tags r:id="rId4"/>
              </p:custDataLst>
            </p:nvPr>
          </p:nvSpPr>
          <p:spPr>
            <a:xfrm>
              <a:off x="6264187" y="4140851"/>
              <a:ext cx="1980221" cy="7666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marL="0" indent="0" algn="ctr">
                <a:buFont typeface="Arial" pitchFamily="34" charset="0"/>
                <a:buNone/>
              </a:pPr>
              <a:r>
                <a:rPr lang="pt-BR" sz="2000" b="1" dirty="0" smtClean="0">
                  <a:solidFill>
                    <a:schemeClr val="bg1"/>
                  </a:solidFill>
                  <a:latin typeface="Calibri" pitchFamily="34" charset="0"/>
                </a:rPr>
                <a:t>DESTINAÇÃO SOCIAL</a:t>
              </a:r>
            </a:p>
            <a:p>
              <a:pPr marL="0" indent="0" algn="ctr">
                <a:buFont typeface="Arial" pitchFamily="34" charset="0"/>
                <a:buNone/>
              </a:pPr>
              <a:endParaRPr lang="pt-BR" sz="2000" dirty="0">
                <a:solidFill>
                  <a:schemeClr val="bg1"/>
                </a:solidFill>
              </a:endParaRPr>
            </a:p>
          </p:txBody>
        </p:sp>
      </p:grpSp>
      <p:grpSp>
        <p:nvGrpSpPr>
          <p:cNvPr id="41" name="Grupo 40"/>
          <p:cNvGrpSpPr/>
          <p:nvPr/>
        </p:nvGrpSpPr>
        <p:grpSpPr>
          <a:xfrm>
            <a:off x="755576" y="1488911"/>
            <a:ext cx="7656535" cy="1402658"/>
            <a:chOff x="755576" y="1490524"/>
            <a:chExt cx="7656535" cy="1402658"/>
          </a:xfrm>
        </p:grpSpPr>
        <p:sp>
          <p:nvSpPr>
            <p:cNvPr id="31" name="Retângulo de cantos arredondados 30"/>
            <p:cNvSpPr/>
            <p:nvPr/>
          </p:nvSpPr>
          <p:spPr>
            <a:xfrm>
              <a:off x="2295356" y="2276872"/>
              <a:ext cx="6116755" cy="288032"/>
            </a:xfrm>
            <a:prstGeom prst="roundRect">
              <a:avLst/>
            </a:prstGeom>
            <a:gradFill>
              <a:gsLst>
                <a:gs pos="0">
                  <a:schemeClr val="accent1">
                    <a:shade val="51000"/>
                    <a:satMod val="130000"/>
                    <a:alpha val="60000"/>
                  </a:schemeClr>
                </a:gs>
                <a:gs pos="80000">
                  <a:schemeClr val="accent1">
                    <a:shade val="93000"/>
                    <a:satMod val="130000"/>
                    <a:alpha val="60000"/>
                  </a:schemeClr>
                </a:gs>
                <a:gs pos="100000">
                  <a:schemeClr val="accent1">
                    <a:shade val="94000"/>
                    <a:satMod val="135000"/>
                    <a:alpha val="6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2" name="Retângulo de cantos arredondados 31"/>
            <p:cNvSpPr/>
            <p:nvPr/>
          </p:nvSpPr>
          <p:spPr>
            <a:xfrm>
              <a:off x="755576" y="2610890"/>
              <a:ext cx="743272" cy="282292"/>
            </a:xfrm>
            <a:prstGeom prst="roundRect">
              <a:avLst/>
            </a:prstGeom>
            <a:gradFill>
              <a:gsLst>
                <a:gs pos="0">
                  <a:schemeClr val="accent1">
                    <a:shade val="51000"/>
                    <a:satMod val="130000"/>
                    <a:alpha val="60000"/>
                  </a:schemeClr>
                </a:gs>
                <a:gs pos="80000">
                  <a:schemeClr val="accent1">
                    <a:shade val="93000"/>
                    <a:satMod val="130000"/>
                    <a:alpha val="60000"/>
                  </a:schemeClr>
                </a:gs>
                <a:gs pos="100000">
                  <a:schemeClr val="accent1">
                    <a:shade val="94000"/>
                    <a:satMod val="135000"/>
                    <a:alpha val="6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3" name="Retângulo de cantos arredondados 32"/>
            <p:cNvSpPr/>
            <p:nvPr/>
          </p:nvSpPr>
          <p:spPr>
            <a:xfrm>
              <a:off x="3995937" y="1490524"/>
              <a:ext cx="3492387" cy="282292"/>
            </a:xfrm>
            <a:prstGeom prst="roundRect">
              <a:avLst/>
            </a:prstGeom>
            <a:gradFill>
              <a:gsLst>
                <a:gs pos="0">
                  <a:schemeClr val="accent1">
                    <a:shade val="51000"/>
                    <a:satMod val="130000"/>
                    <a:alpha val="60000"/>
                  </a:schemeClr>
                </a:gs>
                <a:gs pos="80000">
                  <a:schemeClr val="accent1">
                    <a:shade val="93000"/>
                    <a:satMod val="130000"/>
                    <a:alpha val="60000"/>
                  </a:schemeClr>
                </a:gs>
                <a:gs pos="100000">
                  <a:schemeClr val="accent1">
                    <a:shade val="94000"/>
                    <a:satMod val="135000"/>
                    <a:alpha val="6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grpSp>
      <p:sp>
        <p:nvSpPr>
          <p:cNvPr id="36" name="Content Placeholder 4"/>
          <p:cNvSpPr txBox="1">
            <a:spLocks/>
          </p:cNvSpPr>
          <p:nvPr>
            <p:custDataLst>
              <p:tags r:id="rId3"/>
            </p:custDataLst>
          </p:nvPr>
        </p:nvSpPr>
        <p:spPr>
          <a:xfrm>
            <a:off x="3262806" y="4575430"/>
            <a:ext cx="2088232" cy="7748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marL="0" indent="0" algn="ctr">
              <a:buFont typeface="Arial" pitchFamily="34" charset="0"/>
              <a:buNone/>
            </a:pPr>
            <a:endParaRPr lang="pt-BR" sz="2000" dirty="0">
              <a:solidFill>
                <a:schemeClr val="bg1"/>
              </a:solidFill>
            </a:endParaRPr>
          </a:p>
        </p:txBody>
      </p:sp>
      <p:sp>
        <p:nvSpPr>
          <p:cNvPr id="37" name="Retângulo de cantos arredondados 36"/>
          <p:cNvSpPr/>
          <p:nvPr/>
        </p:nvSpPr>
        <p:spPr>
          <a:xfrm>
            <a:off x="3347864" y="2996952"/>
            <a:ext cx="1512168" cy="288032"/>
          </a:xfrm>
          <a:prstGeom prst="roundRect">
            <a:avLst/>
          </a:prstGeom>
          <a:gradFill>
            <a:gsLst>
              <a:gs pos="40000">
                <a:schemeClr val="accent2">
                  <a:shade val="51000"/>
                  <a:satMod val="130000"/>
                  <a:alpha val="60000"/>
                </a:schemeClr>
              </a:gs>
              <a:gs pos="80000">
                <a:schemeClr val="accent2">
                  <a:shade val="93000"/>
                  <a:satMod val="130000"/>
                  <a:alpha val="60000"/>
                </a:schemeClr>
              </a:gs>
              <a:gs pos="100000">
                <a:schemeClr val="accent2">
                  <a:shade val="94000"/>
                  <a:satMod val="135000"/>
                  <a:alpha val="6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pt-BR"/>
          </a:p>
        </p:txBody>
      </p:sp>
      <p:sp>
        <p:nvSpPr>
          <p:cNvPr id="39" name="Retângulo de cantos arredondados 38"/>
          <p:cNvSpPr/>
          <p:nvPr/>
        </p:nvSpPr>
        <p:spPr>
          <a:xfrm>
            <a:off x="3563888" y="2642652"/>
            <a:ext cx="1529910" cy="288032"/>
          </a:xfrm>
          <a:prstGeom prst="roundRect">
            <a:avLst/>
          </a:prstGeom>
          <a:gradFill>
            <a:gsLst>
              <a:gs pos="0">
                <a:schemeClr val="accent4">
                  <a:shade val="51000"/>
                  <a:satMod val="130000"/>
                  <a:alpha val="60000"/>
                </a:schemeClr>
              </a:gs>
              <a:gs pos="80000">
                <a:schemeClr val="accent4">
                  <a:shade val="93000"/>
                  <a:satMod val="130000"/>
                  <a:alpha val="60000"/>
                </a:schemeClr>
              </a:gs>
              <a:gs pos="100000">
                <a:schemeClr val="accent4">
                  <a:shade val="94000"/>
                  <a:satMod val="135000"/>
                  <a:alpha val="60000"/>
                </a:schemeClr>
              </a:gs>
            </a:gsLst>
          </a:grad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pt-BR"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4" name="Título 2"/>
          <p:cNvSpPr>
            <a:spLocks noGrp="1"/>
          </p:cNvSpPr>
          <p:nvPr>
            <p:ph type="title"/>
          </p:nvPr>
        </p:nvSpPr>
        <p:spPr>
          <a:xfrm>
            <a:off x="762000" y="44624"/>
            <a:ext cx="8077200" cy="783104"/>
          </a:xfrm>
        </p:spPr>
        <p:txBody>
          <a:bodyPr>
            <a:noAutofit/>
          </a:bodyPr>
          <a:lstStyle/>
          <a:p>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ENTENDENDO O PATRIMÔNIO PÚBLICO</a:t>
            </a:r>
            <a:endParaRPr lang="pt-B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22" name="Imagem 21"/>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668344" y="5208331"/>
            <a:ext cx="1012615" cy="1337879"/>
          </a:xfrm>
          <a:prstGeom prst="rect">
            <a:avLst/>
          </a:prstGeom>
        </p:spPr>
      </p:pic>
    </p:spTree>
    <p:custDataLst>
      <p:tags r:id="rId1"/>
    </p:custDataLst>
    <p:extLst>
      <p:ext uri="{BB962C8B-B14F-4D97-AF65-F5344CB8AC3E}">
        <p14:creationId xmlns:p14="http://schemas.microsoft.com/office/powerpoint/2010/main" val="29958347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7" grpId="0" animBg="1"/>
      <p:bldP spid="39"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txBox="1">
            <a:spLocks/>
          </p:cNvSpPr>
          <p:nvPr/>
        </p:nvSpPr>
        <p:spPr>
          <a:xfrm>
            <a:off x="683568" y="44624"/>
            <a:ext cx="6634087" cy="78310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pt-BR" sz="4400" kern="1200">
                <a:solidFill>
                  <a:schemeClr val="tx1"/>
                </a:solidFill>
                <a:latin typeface="+mj-lt"/>
                <a:ea typeface="+mj-ea"/>
                <a:cs typeface="+mj-cs"/>
              </a:defRPr>
            </a:lvl1pPr>
          </a:lstStyle>
          <a:p>
            <a:pPr>
              <a:tabLst>
                <a:tab pos="1257300" algn="l"/>
              </a:tabLst>
            </a:pP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QUAL O VALOR DE CADA BEM HOJE?</a:t>
            </a:r>
          </a:p>
        </p:txBody>
      </p:sp>
      <p:grpSp>
        <p:nvGrpSpPr>
          <p:cNvPr id="19" name="Grupo 18"/>
          <p:cNvGrpSpPr/>
          <p:nvPr/>
        </p:nvGrpSpPr>
        <p:grpSpPr>
          <a:xfrm>
            <a:off x="1028303" y="831250"/>
            <a:ext cx="2552700" cy="2263060"/>
            <a:chOff x="1028303" y="831250"/>
            <a:chExt cx="2552700" cy="2263060"/>
          </a:xfrm>
        </p:grpSpPr>
        <p:pic>
          <p:nvPicPr>
            <p:cNvPr id="6" name="Imagem 5" descr="ambulância.jpg"/>
            <p:cNvPicPr>
              <a:picLocks noChangeAspect="1"/>
            </p:cNvPicPr>
            <p:nvPr/>
          </p:nvPicPr>
          <p:blipFill>
            <a:blip r:embed="rId2" cstate="print"/>
            <a:srcRect/>
            <a:stretch>
              <a:fillRect/>
            </a:stretch>
          </p:blipFill>
          <p:spPr bwMode="auto">
            <a:xfrm>
              <a:off x="1028303" y="1303610"/>
              <a:ext cx="2552700" cy="1790700"/>
            </a:xfrm>
            <a:prstGeom prst="rect">
              <a:avLst/>
            </a:prstGeom>
            <a:noFill/>
            <a:ln w="9525">
              <a:noFill/>
              <a:miter lim="800000"/>
              <a:headEnd/>
              <a:tailEnd/>
            </a:ln>
          </p:spPr>
        </p:pic>
        <p:sp>
          <p:nvSpPr>
            <p:cNvPr id="7" name="CaixaDeTexto 11"/>
            <p:cNvSpPr txBox="1">
              <a:spLocks noChangeArrowheads="1"/>
            </p:cNvSpPr>
            <p:nvPr/>
          </p:nvSpPr>
          <p:spPr bwMode="auto">
            <a:xfrm>
              <a:off x="1028303" y="831250"/>
              <a:ext cx="2520950" cy="277812"/>
            </a:xfrm>
            <a:prstGeom prst="rect">
              <a:avLst/>
            </a:prstGeom>
            <a:noFill/>
            <a:ln w="9525">
              <a:noFill/>
              <a:miter lim="800000"/>
              <a:headEnd/>
              <a:tailEnd/>
            </a:ln>
          </p:spPr>
          <p:txBody>
            <a:bodyPr>
              <a:spAutoFit/>
            </a:bodyPr>
            <a:lstStyle/>
            <a:p>
              <a:r>
                <a:rPr lang="pt-BR" sz="1200" dirty="0"/>
                <a:t>Ano: 2001 Valor: R$ 100.000,00</a:t>
              </a:r>
            </a:p>
          </p:txBody>
        </p:sp>
      </p:grpSp>
      <p:grpSp>
        <p:nvGrpSpPr>
          <p:cNvPr id="20" name="Grupo 19"/>
          <p:cNvGrpSpPr/>
          <p:nvPr/>
        </p:nvGrpSpPr>
        <p:grpSpPr>
          <a:xfrm>
            <a:off x="6949181" y="3789040"/>
            <a:ext cx="1943299" cy="1578362"/>
            <a:chOff x="6390417" y="4536726"/>
            <a:chExt cx="1943299" cy="1578362"/>
          </a:xfrm>
        </p:grpSpPr>
        <p:pic>
          <p:nvPicPr>
            <p:cNvPr id="8" name="Imagem 10" descr="escritório.jpg"/>
            <p:cNvPicPr>
              <a:picLocks noChangeAspect="1"/>
            </p:cNvPicPr>
            <p:nvPr/>
          </p:nvPicPr>
          <p:blipFill>
            <a:blip r:embed="rId3" cstate="print"/>
            <a:srcRect/>
            <a:stretch>
              <a:fillRect/>
            </a:stretch>
          </p:blipFill>
          <p:spPr bwMode="auto">
            <a:xfrm>
              <a:off x="6568627" y="4675226"/>
              <a:ext cx="1441450" cy="1439862"/>
            </a:xfrm>
            <a:prstGeom prst="rect">
              <a:avLst/>
            </a:prstGeom>
            <a:noFill/>
            <a:ln w="9525">
              <a:noFill/>
              <a:miter lim="800000"/>
              <a:headEnd/>
              <a:tailEnd/>
            </a:ln>
          </p:spPr>
        </p:pic>
        <p:sp>
          <p:nvSpPr>
            <p:cNvPr id="9" name="CaixaDeTexto 8"/>
            <p:cNvSpPr txBox="1">
              <a:spLocks noChangeArrowheads="1"/>
            </p:cNvSpPr>
            <p:nvPr/>
          </p:nvSpPr>
          <p:spPr bwMode="auto">
            <a:xfrm>
              <a:off x="6390417" y="4536726"/>
              <a:ext cx="1943299" cy="276999"/>
            </a:xfrm>
            <a:prstGeom prst="rect">
              <a:avLst/>
            </a:prstGeom>
            <a:noFill/>
            <a:ln w="9525">
              <a:noFill/>
              <a:miter lim="800000"/>
              <a:headEnd/>
              <a:tailEnd/>
            </a:ln>
          </p:spPr>
          <p:txBody>
            <a:bodyPr wrap="square">
              <a:spAutoFit/>
            </a:bodyPr>
            <a:lstStyle/>
            <a:p>
              <a:r>
                <a:rPr lang="pt-BR" sz="1200" dirty="0"/>
                <a:t>Ano: 2009 Valor: R$ 300,00</a:t>
              </a:r>
            </a:p>
          </p:txBody>
        </p:sp>
      </p:grpSp>
      <p:grpSp>
        <p:nvGrpSpPr>
          <p:cNvPr id="22" name="Grupo 21"/>
          <p:cNvGrpSpPr/>
          <p:nvPr/>
        </p:nvGrpSpPr>
        <p:grpSpPr>
          <a:xfrm>
            <a:off x="3842667" y="1207785"/>
            <a:ext cx="2466975" cy="2236886"/>
            <a:chOff x="3842667" y="1207785"/>
            <a:chExt cx="2466975" cy="2236886"/>
          </a:xfrm>
        </p:grpSpPr>
        <p:pic>
          <p:nvPicPr>
            <p:cNvPr id="10" name="Imagem 8" descr="combi.jpg"/>
            <p:cNvPicPr>
              <a:picLocks noChangeAspect="1"/>
            </p:cNvPicPr>
            <p:nvPr/>
          </p:nvPicPr>
          <p:blipFill>
            <a:blip r:embed="rId4" cstate="print"/>
            <a:srcRect/>
            <a:stretch>
              <a:fillRect/>
            </a:stretch>
          </p:blipFill>
          <p:spPr bwMode="auto">
            <a:xfrm>
              <a:off x="3842667" y="1596821"/>
              <a:ext cx="2466975" cy="1847850"/>
            </a:xfrm>
            <a:prstGeom prst="rect">
              <a:avLst/>
            </a:prstGeom>
            <a:noFill/>
            <a:ln w="9525">
              <a:noFill/>
              <a:miter lim="800000"/>
              <a:headEnd/>
              <a:tailEnd/>
            </a:ln>
          </p:spPr>
        </p:pic>
        <p:sp>
          <p:nvSpPr>
            <p:cNvPr id="11" name="CaixaDeTexto 10"/>
            <p:cNvSpPr txBox="1">
              <a:spLocks noChangeArrowheads="1"/>
            </p:cNvSpPr>
            <p:nvPr/>
          </p:nvSpPr>
          <p:spPr bwMode="auto">
            <a:xfrm>
              <a:off x="4176588" y="1207785"/>
              <a:ext cx="1835572" cy="276999"/>
            </a:xfrm>
            <a:prstGeom prst="rect">
              <a:avLst/>
            </a:prstGeom>
            <a:noFill/>
            <a:ln w="9525">
              <a:noFill/>
              <a:miter lim="800000"/>
              <a:headEnd/>
              <a:tailEnd/>
            </a:ln>
          </p:spPr>
          <p:txBody>
            <a:bodyPr wrap="square">
              <a:spAutoFit/>
            </a:bodyPr>
            <a:lstStyle/>
            <a:p>
              <a:r>
                <a:rPr lang="pt-BR" sz="1200" dirty="0"/>
                <a:t>Ano: 1980 Valor: R$ 0,01</a:t>
              </a:r>
            </a:p>
          </p:txBody>
        </p:sp>
      </p:grpSp>
      <p:grpSp>
        <p:nvGrpSpPr>
          <p:cNvPr id="3" name="Grupo 2"/>
          <p:cNvGrpSpPr/>
          <p:nvPr/>
        </p:nvGrpSpPr>
        <p:grpSpPr>
          <a:xfrm>
            <a:off x="899592" y="3395186"/>
            <a:ext cx="1959521" cy="2872978"/>
            <a:chOff x="899592" y="3395186"/>
            <a:chExt cx="1959521" cy="2872978"/>
          </a:xfrm>
        </p:grpSpPr>
        <p:pic>
          <p:nvPicPr>
            <p:cNvPr id="12" name="Imagem 7" descr="cadeira a gás.jpg"/>
            <p:cNvPicPr>
              <a:picLocks noChangeAspect="1"/>
            </p:cNvPicPr>
            <p:nvPr/>
          </p:nvPicPr>
          <p:blipFill>
            <a:blip r:embed="rId5" cstate="print"/>
            <a:srcRect/>
            <a:stretch>
              <a:fillRect/>
            </a:stretch>
          </p:blipFill>
          <p:spPr bwMode="auto">
            <a:xfrm>
              <a:off x="1033621" y="3705939"/>
              <a:ext cx="1781175" cy="2562225"/>
            </a:xfrm>
            <a:prstGeom prst="rect">
              <a:avLst/>
            </a:prstGeom>
            <a:noFill/>
            <a:ln w="9525">
              <a:noFill/>
              <a:miter lim="800000"/>
              <a:headEnd/>
              <a:tailEnd/>
            </a:ln>
          </p:spPr>
        </p:pic>
        <p:sp>
          <p:nvSpPr>
            <p:cNvPr id="13" name="CaixaDeTexto 12"/>
            <p:cNvSpPr txBox="1">
              <a:spLocks noChangeArrowheads="1"/>
            </p:cNvSpPr>
            <p:nvPr/>
          </p:nvSpPr>
          <p:spPr bwMode="auto">
            <a:xfrm>
              <a:off x="899592" y="3395186"/>
              <a:ext cx="1959521" cy="276225"/>
            </a:xfrm>
            <a:prstGeom prst="rect">
              <a:avLst/>
            </a:prstGeom>
            <a:noFill/>
            <a:ln w="9525">
              <a:noFill/>
              <a:miter lim="800000"/>
              <a:headEnd/>
              <a:tailEnd/>
            </a:ln>
          </p:spPr>
          <p:txBody>
            <a:bodyPr wrap="square">
              <a:spAutoFit/>
            </a:bodyPr>
            <a:lstStyle/>
            <a:p>
              <a:r>
                <a:rPr lang="pt-BR" sz="1200" dirty="0"/>
                <a:t>Ano: 1980 Valor: R$ 200,00</a:t>
              </a:r>
            </a:p>
          </p:txBody>
        </p:sp>
      </p:grpSp>
      <p:grpSp>
        <p:nvGrpSpPr>
          <p:cNvPr id="4" name="Grupo 3"/>
          <p:cNvGrpSpPr/>
          <p:nvPr/>
        </p:nvGrpSpPr>
        <p:grpSpPr>
          <a:xfrm>
            <a:off x="3728218" y="3799260"/>
            <a:ext cx="2428875" cy="2186928"/>
            <a:chOff x="3728218" y="3799260"/>
            <a:chExt cx="2428875" cy="2186928"/>
          </a:xfrm>
        </p:grpSpPr>
        <p:sp>
          <p:nvSpPr>
            <p:cNvPr id="14" name="CaixaDeTexto 13"/>
            <p:cNvSpPr txBox="1">
              <a:spLocks noChangeArrowheads="1"/>
            </p:cNvSpPr>
            <p:nvPr/>
          </p:nvSpPr>
          <p:spPr bwMode="auto">
            <a:xfrm>
              <a:off x="3923928" y="3799260"/>
              <a:ext cx="2052514" cy="277812"/>
            </a:xfrm>
            <a:prstGeom prst="rect">
              <a:avLst/>
            </a:prstGeom>
            <a:noFill/>
            <a:ln w="9525">
              <a:noFill/>
              <a:miter lim="800000"/>
              <a:headEnd/>
              <a:tailEnd/>
            </a:ln>
          </p:spPr>
          <p:txBody>
            <a:bodyPr wrap="square">
              <a:spAutoFit/>
            </a:bodyPr>
            <a:lstStyle/>
            <a:p>
              <a:r>
                <a:rPr lang="pt-BR" sz="1200" dirty="0"/>
                <a:t>Ano: 1995 Valor: R$ 3200,00</a:t>
              </a:r>
            </a:p>
          </p:txBody>
        </p:sp>
        <p:pic>
          <p:nvPicPr>
            <p:cNvPr id="15" name="Imagem 14" descr="computador velho.jpg"/>
            <p:cNvPicPr>
              <a:picLocks noChangeAspect="1"/>
            </p:cNvPicPr>
            <p:nvPr/>
          </p:nvPicPr>
          <p:blipFill>
            <a:blip r:embed="rId6" cstate="print"/>
            <a:srcRect/>
            <a:stretch>
              <a:fillRect/>
            </a:stretch>
          </p:blipFill>
          <p:spPr bwMode="auto">
            <a:xfrm>
              <a:off x="3728218" y="4109763"/>
              <a:ext cx="2428875" cy="1876425"/>
            </a:xfrm>
            <a:prstGeom prst="rect">
              <a:avLst/>
            </a:prstGeom>
            <a:noFill/>
            <a:ln w="9525">
              <a:noFill/>
              <a:miter lim="800000"/>
              <a:headEnd/>
              <a:tailEnd/>
            </a:ln>
          </p:spPr>
        </p:pic>
      </p:grpSp>
      <p:grpSp>
        <p:nvGrpSpPr>
          <p:cNvPr id="21" name="Grupo 20"/>
          <p:cNvGrpSpPr/>
          <p:nvPr/>
        </p:nvGrpSpPr>
        <p:grpSpPr>
          <a:xfrm>
            <a:off x="6558507" y="980728"/>
            <a:ext cx="2466975" cy="2520554"/>
            <a:chOff x="6558507" y="1628526"/>
            <a:chExt cx="2466975" cy="2520554"/>
          </a:xfrm>
        </p:grpSpPr>
        <p:sp>
          <p:nvSpPr>
            <p:cNvPr id="16" name="CaixaDeTexto 15"/>
            <p:cNvSpPr txBox="1">
              <a:spLocks noChangeArrowheads="1"/>
            </p:cNvSpPr>
            <p:nvPr/>
          </p:nvSpPr>
          <p:spPr bwMode="auto">
            <a:xfrm>
              <a:off x="6728073" y="1628526"/>
              <a:ext cx="1944191" cy="461963"/>
            </a:xfrm>
            <a:prstGeom prst="rect">
              <a:avLst/>
            </a:prstGeom>
            <a:noFill/>
            <a:ln w="9525">
              <a:noFill/>
              <a:miter lim="800000"/>
              <a:headEnd/>
              <a:tailEnd/>
            </a:ln>
          </p:spPr>
          <p:txBody>
            <a:bodyPr wrap="square">
              <a:spAutoFit/>
            </a:bodyPr>
            <a:lstStyle/>
            <a:p>
              <a:pPr algn="ctr"/>
              <a:r>
                <a:rPr lang="pt-BR" sz="1200" dirty="0"/>
                <a:t>Ano: Variados </a:t>
              </a:r>
            </a:p>
            <a:p>
              <a:pPr algn="ctr"/>
              <a:r>
                <a:rPr lang="pt-BR" sz="1200" dirty="0"/>
                <a:t>Valor: Onde estão os bens?</a:t>
              </a:r>
            </a:p>
          </p:txBody>
        </p:sp>
        <p:pic>
          <p:nvPicPr>
            <p:cNvPr id="17" name="Imagem 6" descr="depósito.jpg"/>
            <p:cNvPicPr>
              <a:picLocks noChangeAspect="1"/>
            </p:cNvPicPr>
            <p:nvPr/>
          </p:nvPicPr>
          <p:blipFill>
            <a:blip r:embed="rId7" cstate="print"/>
            <a:srcRect/>
            <a:stretch>
              <a:fillRect/>
            </a:stretch>
          </p:blipFill>
          <p:spPr bwMode="auto">
            <a:xfrm>
              <a:off x="6558507" y="2301230"/>
              <a:ext cx="2466975" cy="1847850"/>
            </a:xfrm>
            <a:prstGeom prst="rect">
              <a:avLst/>
            </a:prstGeom>
            <a:noFill/>
            <a:ln w="9525">
              <a:noFill/>
              <a:miter lim="800000"/>
              <a:headEnd/>
              <a:tailEnd/>
            </a:ln>
          </p:spPr>
        </p:pic>
      </p:grpSp>
      <p:pic>
        <p:nvPicPr>
          <p:cNvPr id="23" name="Imagem 2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68344" y="5208331"/>
            <a:ext cx="1012615" cy="1337879"/>
          </a:xfrm>
          <a:prstGeom prst="rect">
            <a:avLst/>
          </a:prstGeom>
        </p:spPr>
      </p:pic>
    </p:spTree>
    <p:extLst>
      <p:ext uri="{BB962C8B-B14F-4D97-AF65-F5344CB8AC3E}">
        <p14:creationId xmlns:p14="http://schemas.microsoft.com/office/powerpoint/2010/main" val="25685513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1332000" y="1628800"/>
            <a:ext cx="6480000" cy="720000"/>
          </a:xfrm>
          <a:prstGeom prst="roundRect">
            <a:avLst/>
          </a:prstGeom>
          <a:solidFill>
            <a:schemeClr val="accent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000" dirty="0" smtClean="0">
                <a:solidFill>
                  <a:schemeClr val="bg1"/>
                </a:solidFill>
              </a:rPr>
              <a:t>PRINCÍPIOS ORÇAMENTÁRIOS</a:t>
            </a:r>
            <a:endParaRPr lang="pt-BR" sz="2000" dirty="0">
              <a:solidFill>
                <a:schemeClr val="bg1"/>
              </a:solidFill>
            </a:endParaRPr>
          </a:p>
        </p:txBody>
      </p:sp>
      <p:sp>
        <p:nvSpPr>
          <p:cNvPr id="5" name="Retângulo de cantos arredondados 4"/>
          <p:cNvSpPr/>
          <p:nvPr/>
        </p:nvSpPr>
        <p:spPr>
          <a:xfrm>
            <a:off x="827584" y="2780928"/>
            <a:ext cx="3240000" cy="360000"/>
          </a:xfrm>
          <a:prstGeom prst="roundRect">
            <a:avLst/>
          </a:prstGeom>
          <a:solidFill>
            <a:srgbClr val="2B4A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bg1"/>
                </a:solidFill>
              </a:rPr>
              <a:t>Unidade ou Totalidade</a:t>
            </a:r>
            <a:endParaRPr lang="pt-BR" dirty="0">
              <a:solidFill>
                <a:schemeClr val="bg1"/>
              </a:solidFill>
            </a:endParaRPr>
          </a:p>
        </p:txBody>
      </p:sp>
      <p:sp>
        <p:nvSpPr>
          <p:cNvPr id="6" name="Retângulo de cantos arredondados 5"/>
          <p:cNvSpPr/>
          <p:nvPr/>
        </p:nvSpPr>
        <p:spPr>
          <a:xfrm>
            <a:off x="4979256" y="2777654"/>
            <a:ext cx="3240000" cy="360000"/>
          </a:xfrm>
          <a:prstGeom prst="roundRect">
            <a:avLst/>
          </a:prstGeom>
          <a:solidFill>
            <a:srgbClr val="2B4A6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bg1"/>
                </a:solidFill>
              </a:rPr>
              <a:t>Legalidade</a:t>
            </a:r>
            <a:endParaRPr lang="pt-BR" dirty="0">
              <a:solidFill>
                <a:schemeClr val="bg1"/>
              </a:solidFill>
            </a:endParaRPr>
          </a:p>
        </p:txBody>
      </p:sp>
      <p:sp>
        <p:nvSpPr>
          <p:cNvPr id="7" name="Retângulo de cantos arredondados 6"/>
          <p:cNvSpPr/>
          <p:nvPr/>
        </p:nvSpPr>
        <p:spPr>
          <a:xfrm>
            <a:off x="827584" y="3501044"/>
            <a:ext cx="3240000" cy="360000"/>
          </a:xfrm>
          <a:prstGeom prst="roundRect">
            <a:avLst/>
          </a:prstGeom>
          <a:solidFill>
            <a:srgbClr val="355C8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bg1"/>
                </a:solidFill>
              </a:rPr>
              <a:t>Universalidade</a:t>
            </a:r>
            <a:endParaRPr lang="pt-BR" dirty="0">
              <a:solidFill>
                <a:schemeClr val="bg1"/>
              </a:solidFill>
            </a:endParaRPr>
          </a:p>
        </p:txBody>
      </p:sp>
      <p:sp>
        <p:nvSpPr>
          <p:cNvPr id="8" name="Retângulo de cantos arredondados 7"/>
          <p:cNvSpPr/>
          <p:nvPr/>
        </p:nvSpPr>
        <p:spPr>
          <a:xfrm>
            <a:off x="4980981" y="3501048"/>
            <a:ext cx="3240000" cy="360000"/>
          </a:xfrm>
          <a:prstGeom prst="roundRect">
            <a:avLst/>
          </a:prstGeom>
          <a:solidFill>
            <a:srgbClr val="355C8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bg1"/>
                </a:solidFill>
              </a:rPr>
              <a:t>Publicidade</a:t>
            </a:r>
            <a:endParaRPr lang="pt-BR" dirty="0">
              <a:solidFill>
                <a:schemeClr val="bg1"/>
              </a:solidFill>
            </a:endParaRPr>
          </a:p>
        </p:txBody>
      </p:sp>
      <p:sp>
        <p:nvSpPr>
          <p:cNvPr id="9" name="Retângulo de cantos arredondados 8"/>
          <p:cNvSpPr/>
          <p:nvPr/>
        </p:nvSpPr>
        <p:spPr>
          <a:xfrm>
            <a:off x="841286" y="4221088"/>
            <a:ext cx="3240000" cy="360000"/>
          </a:xfrm>
          <a:prstGeom prst="roundRect">
            <a:avLst/>
          </a:prstGeom>
          <a:solidFill>
            <a:srgbClr val="406EA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bg1"/>
                </a:solidFill>
              </a:rPr>
              <a:t>Anualidade ou Periodicidade</a:t>
            </a:r>
            <a:endParaRPr lang="pt-BR" dirty="0">
              <a:solidFill>
                <a:schemeClr val="bg1"/>
              </a:solidFill>
            </a:endParaRPr>
          </a:p>
        </p:txBody>
      </p:sp>
      <p:sp>
        <p:nvSpPr>
          <p:cNvPr id="10" name="Retângulo de cantos arredondados 9"/>
          <p:cNvSpPr/>
          <p:nvPr/>
        </p:nvSpPr>
        <p:spPr>
          <a:xfrm>
            <a:off x="4980981" y="4221088"/>
            <a:ext cx="3240000" cy="360000"/>
          </a:xfrm>
          <a:prstGeom prst="roundRect">
            <a:avLst/>
          </a:prstGeom>
          <a:solidFill>
            <a:srgbClr val="406EA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bg1"/>
                </a:solidFill>
              </a:rPr>
              <a:t>Transparência</a:t>
            </a:r>
            <a:endParaRPr lang="pt-BR" dirty="0">
              <a:solidFill>
                <a:schemeClr val="bg1"/>
              </a:solidFill>
            </a:endParaRPr>
          </a:p>
        </p:txBody>
      </p:sp>
      <p:sp>
        <p:nvSpPr>
          <p:cNvPr id="11" name="Retângulo de cantos arredondados 10"/>
          <p:cNvSpPr/>
          <p:nvPr/>
        </p:nvSpPr>
        <p:spPr>
          <a:xfrm>
            <a:off x="841286" y="4869160"/>
            <a:ext cx="3240000" cy="360000"/>
          </a:xfrm>
          <a:prstGeom prst="roundRect">
            <a:avLst/>
          </a:prstGeom>
          <a:solidFill>
            <a:srgbClr val="5081B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bg1"/>
                </a:solidFill>
              </a:rPr>
              <a:t>Exclusividade</a:t>
            </a:r>
            <a:endParaRPr lang="pt-BR" dirty="0">
              <a:solidFill>
                <a:schemeClr val="bg1"/>
              </a:solidFill>
            </a:endParaRPr>
          </a:p>
        </p:txBody>
      </p:sp>
      <p:sp>
        <p:nvSpPr>
          <p:cNvPr id="13" name="Retângulo de cantos arredondados 12"/>
          <p:cNvSpPr/>
          <p:nvPr/>
        </p:nvSpPr>
        <p:spPr>
          <a:xfrm>
            <a:off x="4980981" y="4869160"/>
            <a:ext cx="3240000" cy="360000"/>
          </a:xfrm>
          <a:prstGeom prst="roundRect">
            <a:avLst/>
          </a:prstGeom>
          <a:solidFill>
            <a:srgbClr val="5081B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bg1"/>
                </a:solidFill>
              </a:rPr>
              <a:t>Orçamento Bruto</a:t>
            </a:r>
            <a:endParaRPr lang="pt-BR" dirty="0">
              <a:solidFill>
                <a:schemeClr val="bg1"/>
              </a:solidFill>
            </a:endParaRPr>
          </a:p>
        </p:txBody>
      </p:sp>
      <p:sp>
        <p:nvSpPr>
          <p:cNvPr id="14" name="Retângulo de cantos arredondados 13"/>
          <p:cNvSpPr/>
          <p:nvPr/>
        </p:nvSpPr>
        <p:spPr>
          <a:xfrm>
            <a:off x="2950275" y="5596852"/>
            <a:ext cx="3240000" cy="360000"/>
          </a:xfrm>
          <a:prstGeom prst="roundRect">
            <a:avLst/>
          </a:prstGeom>
          <a:solidFill>
            <a:srgbClr val="6B95C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solidFill>
                  <a:schemeClr val="bg1"/>
                </a:solidFill>
              </a:rPr>
              <a:t>Não Afetação de Receitas</a:t>
            </a:r>
            <a:endParaRPr lang="pt-BR" dirty="0">
              <a:solidFill>
                <a:schemeClr val="bg1"/>
              </a:solidFill>
            </a:endParaRPr>
          </a:p>
        </p:txBody>
      </p:sp>
      <p:cxnSp>
        <p:nvCxnSpPr>
          <p:cNvPr id="17" name="Conector angulado 16"/>
          <p:cNvCxnSpPr>
            <a:stCxn id="4" idx="2"/>
            <a:endCxn id="5" idx="3"/>
          </p:cNvCxnSpPr>
          <p:nvPr/>
        </p:nvCxnSpPr>
        <p:spPr>
          <a:xfrm rot="5400000">
            <a:off x="4013728" y="2402656"/>
            <a:ext cx="612128" cy="504416"/>
          </a:xfrm>
          <a:prstGeom prst="bentConnector2">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 name="Conector angulado 18"/>
          <p:cNvCxnSpPr>
            <a:stCxn id="4" idx="2"/>
            <a:endCxn id="7" idx="3"/>
          </p:cNvCxnSpPr>
          <p:nvPr/>
        </p:nvCxnSpPr>
        <p:spPr>
          <a:xfrm rot="5400000">
            <a:off x="3653670" y="2762714"/>
            <a:ext cx="1332244" cy="504416"/>
          </a:xfrm>
          <a:prstGeom prst="bentConnector2">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2" name="Conector angulado 21"/>
          <p:cNvCxnSpPr>
            <a:stCxn id="4" idx="2"/>
            <a:endCxn id="9" idx="3"/>
          </p:cNvCxnSpPr>
          <p:nvPr/>
        </p:nvCxnSpPr>
        <p:spPr>
          <a:xfrm rot="5400000">
            <a:off x="3300499" y="3129587"/>
            <a:ext cx="2052288" cy="490714"/>
          </a:xfrm>
          <a:prstGeom prst="bentConnector2">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5" name="Conector angulado 24"/>
          <p:cNvCxnSpPr>
            <a:stCxn id="4" idx="2"/>
            <a:endCxn id="11" idx="3"/>
          </p:cNvCxnSpPr>
          <p:nvPr/>
        </p:nvCxnSpPr>
        <p:spPr>
          <a:xfrm rot="5400000">
            <a:off x="2976463" y="3453623"/>
            <a:ext cx="2700360" cy="490714"/>
          </a:xfrm>
          <a:prstGeom prst="bentConnector2">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1" name="Conector angulado 30"/>
          <p:cNvCxnSpPr>
            <a:stCxn id="4" idx="2"/>
            <a:endCxn id="6" idx="1"/>
          </p:cNvCxnSpPr>
          <p:nvPr/>
        </p:nvCxnSpPr>
        <p:spPr>
          <a:xfrm rot="16200000" flipH="1">
            <a:off x="4471201" y="2449599"/>
            <a:ext cx="608854" cy="407256"/>
          </a:xfrm>
          <a:prstGeom prst="bentConnector2">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4" name="Conector angulado 33"/>
          <p:cNvCxnSpPr>
            <a:stCxn id="4" idx="2"/>
            <a:endCxn id="8" idx="1"/>
          </p:cNvCxnSpPr>
          <p:nvPr/>
        </p:nvCxnSpPr>
        <p:spPr>
          <a:xfrm rot="16200000" flipH="1">
            <a:off x="4110366" y="2810433"/>
            <a:ext cx="1332248" cy="408981"/>
          </a:xfrm>
          <a:prstGeom prst="bentConnector2">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7" name="Conector angulado 36"/>
          <p:cNvCxnSpPr>
            <a:stCxn id="4" idx="2"/>
            <a:endCxn id="10" idx="1"/>
          </p:cNvCxnSpPr>
          <p:nvPr/>
        </p:nvCxnSpPr>
        <p:spPr>
          <a:xfrm rot="16200000" flipH="1">
            <a:off x="3750346" y="3170453"/>
            <a:ext cx="2052288" cy="408981"/>
          </a:xfrm>
          <a:prstGeom prst="bentConnector2">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40" name="Conector angulado 39"/>
          <p:cNvCxnSpPr>
            <a:endCxn id="13" idx="1"/>
          </p:cNvCxnSpPr>
          <p:nvPr/>
        </p:nvCxnSpPr>
        <p:spPr>
          <a:xfrm rot="16200000" flipH="1">
            <a:off x="3636520" y="3704699"/>
            <a:ext cx="2278216" cy="410705"/>
          </a:xfrm>
          <a:prstGeom prst="bentConnector2">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53" name="Conector reto 52"/>
          <p:cNvCxnSpPr>
            <a:stCxn id="4" idx="2"/>
            <a:endCxn id="14" idx="0"/>
          </p:cNvCxnSpPr>
          <p:nvPr/>
        </p:nvCxnSpPr>
        <p:spPr>
          <a:xfrm flipH="1">
            <a:off x="4570275" y="2348800"/>
            <a:ext cx="1725" cy="3248052"/>
          </a:xfrm>
          <a:prstGeom prst="line">
            <a:avLst/>
          </a:prstGeom>
          <a:ln w="28575">
            <a:solidFill>
              <a:schemeClr val="tx1"/>
            </a:solidFill>
          </a:ln>
        </p:spPr>
        <p:style>
          <a:lnRef idx="1">
            <a:schemeClr val="accent6"/>
          </a:lnRef>
          <a:fillRef idx="0">
            <a:schemeClr val="accent6"/>
          </a:fillRef>
          <a:effectRef idx="0">
            <a:schemeClr val="accent6"/>
          </a:effectRef>
          <a:fontRef idx="minor">
            <a:schemeClr val="tx1"/>
          </a:fontRef>
        </p:style>
      </p:cxnSp>
      <p:sp>
        <p:nvSpPr>
          <p:cNvPr id="12" name="Seta para a esquerda 11"/>
          <p:cNvSpPr/>
          <p:nvPr/>
        </p:nvSpPr>
        <p:spPr>
          <a:xfrm rot="19991984">
            <a:off x="8271423" y="3293113"/>
            <a:ext cx="1008112" cy="360000"/>
          </a:xfrm>
          <a:prstGeom prst="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a esquerda 23"/>
          <p:cNvSpPr/>
          <p:nvPr/>
        </p:nvSpPr>
        <p:spPr>
          <a:xfrm rot="19991984">
            <a:off x="8415439" y="4013193"/>
            <a:ext cx="1008112" cy="360000"/>
          </a:xfrm>
          <a:prstGeom prst="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2"/>
          <p:cNvSpPr>
            <a:spLocks noGrp="1"/>
          </p:cNvSpPr>
          <p:nvPr>
            <p:ph type="title"/>
          </p:nvPr>
        </p:nvSpPr>
        <p:spPr>
          <a:xfrm>
            <a:off x="762000" y="44624"/>
            <a:ext cx="8077200" cy="783104"/>
          </a:xfrm>
        </p:spPr>
        <p:txBody>
          <a:bodyPr>
            <a:noAutofit/>
          </a:bodyPr>
          <a:lstStyle/>
          <a:p>
            <a:r>
              <a:rPr lang="pt-B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rPr>
              <a:t>Princípios Contábeis</a:t>
            </a:r>
            <a:endParaRPr lang="pt-B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Demi Cond" panose="020B0706030402020204" pitchFamily="34" charset="0"/>
            </a:endParaRPr>
          </a:p>
        </p:txBody>
      </p:sp>
      <p:pic>
        <p:nvPicPr>
          <p:cNvPr id="27" name="Imagem 2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23881" y="5475497"/>
            <a:ext cx="1012615" cy="1337879"/>
          </a:xfrm>
          <a:prstGeom prst="rect">
            <a:avLst/>
          </a:prstGeom>
        </p:spPr>
      </p:pic>
    </p:spTree>
    <p:extLst>
      <p:ext uri="{BB962C8B-B14F-4D97-AF65-F5344CB8AC3E}">
        <p14:creationId xmlns:p14="http://schemas.microsoft.com/office/powerpoint/2010/main" val="15407573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11.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12.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13.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9.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2567171-5604-4933-9BC9-68132F3F4B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Template>
  <TotalTime>0</TotalTime>
  <Words>3306</Words>
  <Application>Microsoft Office PowerPoint</Application>
  <PresentationFormat>Apresentação na tela (4:3)</PresentationFormat>
  <Paragraphs>683</Paragraphs>
  <Slides>50</Slides>
  <Notes>29</Notes>
  <HiddenSlides>1</HiddenSlides>
  <MMClips>0</MMClips>
  <ScaleCrop>false</ScaleCrop>
  <HeadingPairs>
    <vt:vector size="4" baseType="variant">
      <vt:variant>
        <vt:lpstr>Tema</vt:lpstr>
      </vt:variant>
      <vt:variant>
        <vt:i4>1</vt:i4>
      </vt:variant>
      <vt:variant>
        <vt:lpstr>Títulos de slides</vt:lpstr>
      </vt:variant>
      <vt:variant>
        <vt:i4>50</vt:i4>
      </vt:variant>
    </vt:vector>
  </HeadingPairs>
  <TitlesOfParts>
    <vt:vector size="51" baseType="lpstr">
      <vt:lpstr>Training</vt:lpstr>
      <vt:lpstr>Apresentação do PowerPoint</vt:lpstr>
      <vt:lpstr>Apresentação do PowerPoint</vt:lpstr>
      <vt:lpstr>Apresentação do PowerPoint</vt:lpstr>
      <vt:lpstr>Apresentação do PowerPoint</vt:lpstr>
      <vt:lpstr>Apresentação do PowerPoint</vt:lpstr>
      <vt:lpstr>Apresentação do PowerPoint</vt:lpstr>
      <vt:lpstr>ENTENDENDO O PATRIMÔNIO PÚBLICO</vt:lpstr>
      <vt:lpstr>Apresentação do PowerPoint</vt:lpstr>
      <vt:lpstr>Princípios Contábeis</vt:lpstr>
      <vt:lpstr>PCASP</vt:lpstr>
      <vt:lpstr>Legislação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2013-10-15T16:39:15Z</dcterms:created>
  <dcterms:modified xsi:type="dcterms:W3CDTF">2015-04-13T19:26:00Z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